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74"/>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2" r:id="rId18"/>
    <p:sldId id="345" r:id="rId19"/>
    <p:sldId id="283" r:id="rId20"/>
    <p:sldId id="344" r:id="rId21"/>
    <p:sldId id="291" r:id="rId22"/>
    <p:sldId id="333" r:id="rId23"/>
    <p:sldId id="285" r:id="rId24"/>
    <p:sldId id="287" r:id="rId25"/>
    <p:sldId id="289" r:id="rId26"/>
    <p:sldId id="288" r:id="rId27"/>
    <p:sldId id="290" r:id="rId28"/>
    <p:sldId id="346" r:id="rId29"/>
    <p:sldId id="347" r:id="rId30"/>
    <p:sldId id="292" r:id="rId31"/>
    <p:sldId id="296" r:id="rId32"/>
    <p:sldId id="297" r:id="rId33"/>
    <p:sldId id="348" r:id="rId34"/>
    <p:sldId id="298" r:id="rId35"/>
    <p:sldId id="299" r:id="rId36"/>
    <p:sldId id="351" r:id="rId37"/>
    <p:sldId id="305" r:id="rId38"/>
    <p:sldId id="306" r:id="rId39"/>
    <p:sldId id="300" r:id="rId40"/>
    <p:sldId id="350" r:id="rId41"/>
    <p:sldId id="307" r:id="rId42"/>
    <p:sldId id="301" r:id="rId43"/>
    <p:sldId id="352" r:id="rId44"/>
    <p:sldId id="308" r:id="rId45"/>
    <p:sldId id="309" r:id="rId46"/>
    <p:sldId id="302" r:id="rId47"/>
    <p:sldId id="353" r:id="rId48"/>
    <p:sldId id="310" r:id="rId49"/>
    <p:sldId id="311" r:id="rId50"/>
    <p:sldId id="303" r:id="rId51"/>
    <p:sldId id="354" r:id="rId52"/>
    <p:sldId id="312" r:id="rId53"/>
    <p:sldId id="304" r:id="rId54"/>
    <p:sldId id="355" r:id="rId55"/>
    <p:sldId id="313" r:id="rId56"/>
    <p:sldId id="357" r:id="rId57"/>
    <p:sldId id="358" r:id="rId58"/>
    <p:sldId id="320" r:id="rId59"/>
    <p:sldId id="356" r:id="rId60"/>
    <p:sldId id="323" r:id="rId61"/>
    <p:sldId id="315" r:id="rId62"/>
    <p:sldId id="318" r:id="rId63"/>
    <p:sldId id="316" r:id="rId64"/>
    <p:sldId id="322" r:id="rId65"/>
    <p:sldId id="324" r:id="rId66"/>
    <p:sldId id="325" r:id="rId67"/>
    <p:sldId id="326" r:id="rId68"/>
    <p:sldId id="327" r:id="rId69"/>
    <p:sldId id="328" r:id="rId70"/>
    <p:sldId id="329" r:id="rId71"/>
    <p:sldId id="331" r:id="rId72"/>
    <p:sldId id="330"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72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g"/></Relationships>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image" Target="../media/image53.png"/></Relationships>
</file>

<file path=ppt/diagrams/_rels/data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image" Target="../media/image55.png"/></Relationships>
</file>

<file path=ppt/diagrams/_rels/data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 Id="rId6" Type="http://schemas.openxmlformats.org/officeDocument/2006/relationships/image" Target="../media/image95.png"/><Relationship Id="rId5" Type="http://schemas.openxmlformats.org/officeDocument/2006/relationships/image" Target="../media/image84.png"/><Relationship Id="rId4" Type="http://schemas.openxmlformats.org/officeDocument/2006/relationships/image" Target="../media/image9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image" Target="../media/image5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image" Target="../media/image5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 Id="rId6" Type="http://schemas.openxmlformats.org/officeDocument/2006/relationships/image" Target="../media/image95.png"/><Relationship Id="rId5" Type="http://schemas.openxmlformats.org/officeDocument/2006/relationships/image" Target="../media/image84.png"/><Relationship Id="rId4" Type="http://schemas.openxmlformats.org/officeDocument/2006/relationships/image" Target="../media/image9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28F8CABC-A276-41B3-B949-1100829E7EA9}" type="presOf" srcId="{EE8926B1-1EB0-4778-BE46-05D993BF81B2}" destId="{CECCF2BB-769F-4813-AE37-C38BC937FC4E}" srcOrd="0" destOrd="0" presId="urn:microsoft.com/office/officeart/2005/8/layout/hList2"/>
    <dgm:cxn modelId="{89AC2B65-EE97-4728-BB17-D6FD11751117}" type="presOf" srcId="{462BB5A7-CE9E-4421-BC95-D9FC6A5538BF}" destId="{823824CC-E259-48C2-8B5C-5E2B784C6EF1}" srcOrd="0" destOrd="0" presId="urn:microsoft.com/office/officeart/2005/8/layout/hList2"/>
    <dgm:cxn modelId="{B63ED955-F528-4A73-8499-C216D4D2D179}" srcId="{944CF869-F272-4691-8CB5-EBCB77CAC788}" destId="{EE8926B1-1EB0-4778-BE46-05D993BF81B2}" srcOrd="0" destOrd="0" parTransId="{AB37208A-AD5D-41F1-B10A-B76D086F00AA}" sibTransId="{2E0628BC-A5FE-4755-B741-24ADC4A5466D}"/>
    <dgm:cxn modelId="{72F2F567-04AA-4AD0-9304-E412A91808C3}" type="presOf" srcId="{EC4F1487-F278-4106-8D16-5B3B01AEA1DA}" destId="{823824CC-E259-48C2-8B5C-5E2B784C6EF1}" srcOrd="0" destOrd="1" presId="urn:microsoft.com/office/officeart/2005/8/layout/hList2"/>
    <dgm:cxn modelId="{8E2225F7-D5A4-4418-B1E6-FE3AE4ED4498}" srcId="{8646763F-2A19-4F48-ADAF-9FE926C4B092}" destId="{79112F8E-43D1-4505-A51A-4BD25ADF544C}" srcOrd="1" destOrd="0" parTransId="{FB05943B-30DC-44ED-B9BC-EFF1582F9E26}" sibTransId="{AFD47681-CB8A-46DA-9847-2BC1AB76C85B}"/>
    <dgm:cxn modelId="{94693EA3-C72F-47C1-9DD6-88A9C5F7B675}" srcId="{944CF869-F272-4691-8CB5-EBCB77CAC788}" destId="{0D8B739E-26E4-43EE-AF73-9A1747A89AA5}" srcOrd="1" destOrd="0" parTransId="{F95613AF-1D6D-4830-9FEC-23F26BBC3035}" sibTransId="{3201AB44-9E85-4731-B1D4-AF65EA3C064C}"/>
    <dgm:cxn modelId="{B3E9CB2A-D236-4BDA-B55E-7B06E8B7A5D5}" type="presOf" srcId="{944CF869-F272-4691-8CB5-EBCB77CAC788}" destId="{26C7B439-076F-497C-8E3F-17459A6467DC}" srcOrd="0" destOrd="0"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1A70702C-951F-4683-96EF-081F684D8446}" type="presOf" srcId="{0D8B739E-26E4-43EE-AF73-9A1747A89AA5}" destId="{CECCF2BB-769F-4813-AE37-C38BC937FC4E}" srcOrd="0" destOrd="1"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D6C05BA5-067F-41A9-A128-7F8A3E935B35}" type="presOf" srcId="{8646763F-2A19-4F48-ADAF-9FE926C4B092}" destId="{DB824BD0-FAC1-4120-BD64-45627692176E}" srcOrd="0" destOrd="0" presId="urn:microsoft.com/office/officeart/2005/8/layout/hList2"/>
    <dgm:cxn modelId="{106E6DDA-9947-44F4-8C52-F36C81C275E3}" type="presOf" srcId="{79112F8E-43D1-4505-A51A-4BD25ADF544C}" destId="{4ECE81C1-D1F0-406D-B324-D3C59A099033}" srcOrd="0" destOrd="0" presId="urn:microsoft.com/office/officeart/2005/8/layout/hList2"/>
    <dgm:cxn modelId="{43A28544-88A7-48AA-852F-0B2DF68756FB}" srcId="{944CF869-F272-4691-8CB5-EBCB77CAC788}" destId="{390EA186-A2FE-4795-851C-65853FF500AB}" srcOrd="2" destOrd="0" parTransId="{CA11BADA-D683-4563-BB87-65F2F3D90373}" sibTransId="{ECD7A5E2-4376-4605-AD65-1062E0C2C19B}"/>
    <dgm:cxn modelId="{4868AF61-A890-4EEA-8311-6002A6652594}" type="presOf" srcId="{339C7215-FC9C-4A58-BA6E-3A4A36FB2A54}" destId="{823824CC-E259-48C2-8B5C-5E2B784C6EF1}" srcOrd="0" destOrd="2" presId="urn:microsoft.com/office/officeart/2005/8/layout/hList2"/>
    <dgm:cxn modelId="{D70DB952-5CD3-411B-9AF0-259069AF552F}" srcId="{79112F8E-43D1-4505-A51A-4BD25ADF544C}" destId="{339C7215-FC9C-4A58-BA6E-3A4A36FB2A54}" srcOrd="2" destOrd="0" parTransId="{08CE25B0-9B74-4331-9DD1-FEC42CE0909F}" sibTransId="{FFFBA690-40C8-4318-A718-E0DA201E8F5F}"/>
    <dgm:cxn modelId="{3E21565C-6266-455E-B0C0-3E7B9766DEDF}" srcId="{8646763F-2A19-4F48-ADAF-9FE926C4B092}" destId="{35088D4F-5666-4E16-84A2-73759F8E6D6D}" srcOrd="2" destOrd="0" parTransId="{8FF7BA31-0594-4BBD-8679-336A8BD862F4}" sibTransId="{07269C06-7E33-41E1-830B-E43CB29F78EE}"/>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other than Pot fleet underrepresented</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0DED7F8F-4AD7-4A0A-B23F-EFCC87C3CF72}">
      <dgm:prSet phldrT="[Text]" custT="1"/>
      <dgm:spPr/>
      <dgm:t>
        <a:bodyPr/>
        <a:lstStyle/>
        <a:p>
          <a:r>
            <a:rPr lang="en-US" sz="1800" dirty="0" smtClean="0">
              <a:latin typeface="Arial" panose="020B0604020202020204" pitchFamily="34" charset="0"/>
              <a:cs typeface="Arial" panose="020B0604020202020204" pitchFamily="34" charset="0"/>
            </a:rPr>
            <a:t>Younger year classes do show up in trawl survey</a:t>
          </a:r>
          <a:endParaRPr lang="en-US" sz="1800" dirty="0">
            <a:latin typeface="Arial" panose="020B0604020202020204" pitchFamily="34" charset="0"/>
            <a:cs typeface="Arial" panose="020B0604020202020204" pitchFamily="34" charset="0"/>
          </a:endParaRPr>
        </a:p>
      </dgm:t>
    </dgm:pt>
    <dgm:pt modelId="{9A379AF0-0174-4877-A5BC-699983F1FB71}" type="parTrans" cxnId="{64719CCD-E928-44D4-AB85-9B5E60E25349}">
      <dgm:prSet/>
      <dgm:spPr/>
      <dgm:t>
        <a:bodyPr/>
        <a:lstStyle/>
        <a:p>
          <a:endParaRPr lang="en-US"/>
        </a:p>
      </dgm:t>
    </dgm:pt>
    <dgm:pt modelId="{EFFE4BC8-51E9-4AA8-8062-C1CB15AE78F9}" type="sibTrans" cxnId="{64719CCD-E928-44D4-AB85-9B5E60E25349}">
      <dgm:prSet/>
      <dgm:spPr/>
      <dgm:t>
        <a:bodyPr/>
        <a:lstStyle/>
        <a:p>
          <a:endParaRPr lang="en-US"/>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2023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11765">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dpi="0" rotWithShape="0">
          <a:blip xmlns:r="http://schemas.openxmlformats.org/officeDocument/2006/relationships" r:embed="rId2"/>
          <a:srcRect/>
          <a:stretch>
            <a:fillRect l="-5000" r="-1000"/>
          </a:stretch>
        </a:blipFill>
      </dgm:spPr>
      <dgm:t>
        <a:bodyPr/>
        <a:lstStyle/>
        <a:p>
          <a:endParaRPr lang="en-US"/>
        </a:p>
      </dgm:t>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8000" b="-9000"/>
          </a:stretch>
        </a:blipFill>
      </dgm:spPr>
      <dgm:t>
        <a:bodyPr/>
        <a:lstStyle/>
        <a:p>
          <a:endParaRPr lang="en-US"/>
        </a:p>
      </dgm:t>
    </dgm:pt>
  </dgm:ptLst>
  <dgm:cxnLst>
    <dgm:cxn modelId="{ED4E3410-D26A-40B5-B970-8D53A2E4BAF2}" type="presOf" srcId="{34AFAC63-DC5D-48C3-81F4-FBB83702A35D}" destId="{AD771F76-BC58-4407-BAA1-2BB3592625A8}" srcOrd="0" destOrd="0" presId="urn:microsoft.com/office/officeart/2008/layout/VerticalCurvedList"/>
    <dgm:cxn modelId="{C352B2DE-6E96-44FC-9D8A-1CDE6465A8AF}" srcId="{2B40D248-E412-4F91-BC20-B51841289497}" destId="{C5E70FA8-3492-4FBB-82B0-77FC3BD54EE8}" srcOrd="0" destOrd="0" parTransId="{D3901DBB-5E86-452D-8605-B318BCA67424}" sibTransId="{D09185DD-0856-4CBE-B5DA-901809B8B245}"/>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CB623BF7-1E5C-4439-92BC-9AFF6518C7DB}" type="presOf" srcId="{C5E70FA8-3492-4FBB-82B0-77FC3BD54EE8}" destId="{E53DF6C5-A650-4717-A602-3E57CC84362A}" srcOrd="0" destOrd="1" presId="urn:microsoft.com/office/officeart/2008/layout/VerticalCurvedList"/>
    <dgm:cxn modelId="{64719CCD-E928-44D4-AB85-9B5E60E25349}" srcId="{DE8AFC94-1B26-4C69-A7E7-07DE59BF1E06}" destId="{0DED7F8F-4AD7-4A0A-B23F-EFCC87C3CF72}" srcOrd="1" destOrd="0" parTransId="{9A379AF0-0174-4877-A5BC-699983F1FB71}" sibTransId="{EFFE4BC8-51E9-4AA8-8062-C1CB15AE78F9}"/>
    <dgm:cxn modelId="{84678CD3-14AD-4DE9-8E57-EE22E28F8690}" srcId="{DE8AFC94-1B26-4C69-A7E7-07DE59BF1E06}" destId="{112C3830-3514-432F-B500-9665C64E864A}" srcOrd="0" destOrd="0" parTransId="{E46CECAA-D1FB-4D03-872C-7F7EA5A6A09F}" sibTransId="{AA97FAE2-CE64-4909-8768-DD549F4BD456}"/>
    <dgm:cxn modelId="{FD273AC9-68C2-4339-84B1-3DF265A781FD}" type="presOf" srcId="{112C3830-3514-432F-B500-9665C64E864A}" destId="{3DAEB86A-FECC-4AB0-8BC0-275133231311}" srcOrd="0" destOrd="1" presId="urn:microsoft.com/office/officeart/2008/layout/VerticalCurvedList"/>
    <dgm:cxn modelId="{14D2964B-A7F1-4B7A-B1AA-070F46067271}" type="presOf" srcId="{0DED7F8F-4AD7-4A0A-B23F-EFCC87C3CF72}" destId="{3DAEB86A-FECC-4AB0-8BC0-275133231311}" srcOrd="0" destOrd="2"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Model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Recommendations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3">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F6962D3-4B72-42D8-803A-9A28EFECD907}" type="pres">
      <dgm:prSet presAssocID="{C301DAA1-009F-4286-BC54-AF8C2793ACD1}" presName="txShp" presStyleLbl="node1" presStyleIdx="1" presStyleCnt="3">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pt>
    <dgm:pt modelId="{88A36171-8515-4154-9B03-994E7FCFFABA}" type="pres">
      <dgm:prSet presAssocID="{8A6DC488-7A0E-4134-93E3-CE492E84B443}" presName="txShp" presStyleLbl="node1" presStyleIdx="2" presStyleCnt="3">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2"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FA22EFA0-E996-4FF6-91C2-3C2D696115B7}" type="presParOf" srcId="{956E3A89-E9D9-484F-B975-1D336724CA63}" destId="{6BEB862A-87E0-407F-AB9C-C32A935A598C}" srcOrd="4"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a:t>
          </a:r>
          <a:r>
            <a:rPr lang="en-US" sz="1600" dirty="0" smtClean="0">
              <a:latin typeface="Arial" panose="020B0604020202020204" pitchFamily="34" charset="0"/>
              <a:cs typeface="Arial" panose="020B0604020202020204" pitchFamily="34" charset="0"/>
            </a:rPr>
            <a:t>fits to indices reasonable, model expects lower index than observed in 2023</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a:t>
          </a:r>
          <a:r>
            <a:rPr lang="en-US" sz="1600" dirty="0" smtClean="0">
              <a:latin typeface="Arial" panose="020B0604020202020204" pitchFamily="34" charset="0"/>
              <a:cs typeface="Arial" panose="020B0604020202020204" pitchFamily="34" charset="0"/>
            </a:rPr>
            <a:t>length for some data</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Model expects larger length-at-age in fit to recent conditional age-at-length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Continuing to estimate </a:t>
          </a:r>
          <a:r>
            <a:rPr lang="en-US" sz="1600" dirty="0" smtClean="0">
              <a:latin typeface="Arial" panose="020B0604020202020204" pitchFamily="34" charset="0"/>
              <a:cs typeface="Arial" panose="020B0604020202020204" pitchFamily="34" charset="0"/>
            </a:rPr>
            <a:t>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Positive retrospective pattern </a:t>
          </a:r>
          <a:r>
            <a:rPr lang="en-US" sz="1600" dirty="0" smtClean="0">
              <a:latin typeface="Arial" panose="020B0604020202020204" pitchFamily="34" charset="0"/>
              <a:cs typeface="Arial" panose="020B0604020202020204" pitchFamily="34" charset="0"/>
            </a:rPr>
            <a:t>in estimated year-class 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a:t>
          </a:r>
          <a:r>
            <a:rPr lang="en-US" sz="1600" dirty="0" smtClean="0">
              <a:latin typeface="Arial" panose="020B0604020202020204" pitchFamily="34" charset="0"/>
              <a:cs typeface="Arial" panose="020B0604020202020204" pitchFamily="34" charset="0"/>
            </a:rPr>
            <a:t>2025, </a:t>
          </a:r>
          <a:r>
            <a:rPr lang="en-US" sz="1600" dirty="0" smtClean="0">
              <a:latin typeface="Arial" panose="020B0604020202020204" pitchFamily="34" charset="0"/>
              <a:cs typeface="Arial" panose="020B0604020202020204" pitchFamily="34" charset="0"/>
            </a:rPr>
            <a:t>then increase (if average recruitment realized from </a:t>
          </a:r>
          <a:r>
            <a:rPr lang="en-US" sz="1600" dirty="0" smtClean="0">
              <a:latin typeface="Arial" panose="020B0604020202020204" pitchFamily="34" charset="0"/>
              <a:cs typeface="Arial" panose="020B0604020202020204" pitchFamily="34" charset="0"/>
            </a:rPr>
            <a:t>2023 </a:t>
          </a:r>
          <a:r>
            <a:rPr lang="en-US" sz="1600" dirty="0" smtClean="0">
              <a:latin typeface="Arial" panose="020B0604020202020204" pitchFamily="34" charset="0"/>
              <a:cs typeface="Arial" panose="020B0604020202020204" pitchFamily="34" charset="0"/>
            </a:rPr>
            <a:t>on)</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dpi="0" rotWithShape="1">
          <a:blip xmlns:r="http://schemas.openxmlformats.org/officeDocument/2006/relationships" r:embed="rId5"/>
          <a:srcRect/>
          <a:stretch>
            <a:fillRect l="-98000" r="3000"/>
          </a:stretch>
        </a:blipFill>
      </dgm:spPr>
      <dgm:t>
        <a:bodyPr/>
        <a:lstStyle/>
        <a:p>
          <a:endParaRPr lang="en-US"/>
        </a:p>
      </dgm:t>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srcRect/>
          <a:stretch>
            <a:fillRect l="-72000"/>
          </a:stretch>
        </a:blipFill>
      </dgm:spPr>
      <dgm:t>
        <a:bodyPr/>
        <a:lstStyle/>
        <a:p>
          <a:endParaRPr lang="en-US"/>
        </a:p>
      </dgm:t>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other than Pot fleet underrepresented</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Younger year classes do show up in trawl survey</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992147"/>
          <a:ext cx="7002498" cy="1146997"/>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Index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sz="2000" kern="1200" dirty="0">
            <a:latin typeface="Arial" panose="020B0604020202020204" pitchFamily="34" charset="0"/>
            <a:cs typeface="Arial" panose="020B0604020202020204" pitchFamily="34" charset="0"/>
          </a:endParaRPr>
        </a:p>
      </dsp:txBody>
      <dsp:txXfrm>
        <a:off x="1085268" y="1992147"/>
        <a:ext cx="7002498" cy="1146997"/>
      </dsp:txXfrm>
    </dsp:sp>
    <dsp:sp modelId="{155D516D-EF2E-49C4-9A26-34EA3307D6AE}">
      <dsp:nvSpPr>
        <dsp:cNvPr id="0" name=""/>
        <dsp:cNvSpPr/>
      </dsp:nvSpPr>
      <dsp:spPr>
        <a:xfrm>
          <a:off x="443856" y="1924234"/>
          <a:ext cx="1282823" cy="1282823"/>
        </a:xfrm>
        <a:prstGeom prst="ellipse">
          <a:avLst/>
        </a:prstGeom>
        <a:blipFill dpi="0" rotWithShape="0">
          <a:blip xmlns:r="http://schemas.openxmlformats.org/officeDocument/2006/relationships" r:embed="rId2"/>
          <a:srcRect/>
          <a:stretch>
            <a:fillRect l="-5000" r="-1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Environmental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b="0" kern="1200" dirty="0" smtClean="0">
              <a:latin typeface="Arial" panose="020B0604020202020204" pitchFamily="34" charset="0"/>
              <a:cs typeface="Arial" panose="020B0604020202020204" pitchFamily="34" charset="0"/>
            </a:rPr>
            <a:t>2023 average year, no red flags</a:t>
          </a:r>
          <a:endParaRPr lang="en-US" sz="2000" b="0"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8000" b="-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713038" y="1846"/>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18110" rIns="220472" bIns="118110" numCol="1" spcCol="1270" anchor="ctr" anchorCtr="0">
          <a:noAutofit/>
        </a:bodyPr>
        <a:lstStyle/>
        <a:p>
          <a:pPr lvl="0" algn="ctr" defTabSz="1377950">
            <a:lnSpc>
              <a:spcPct val="90000"/>
            </a:lnSpc>
            <a:spcBef>
              <a:spcPct val="0"/>
            </a:spcBef>
            <a:spcAft>
              <a:spcPct val="35000"/>
            </a:spcAft>
          </a:pPr>
          <a:r>
            <a:rPr lang="en-US" sz="3100" kern="1200" dirty="0" smtClean="0"/>
            <a:t>Data fits</a:t>
          </a:r>
          <a:endParaRPr lang="en-US" sz="3100" kern="1200" dirty="0"/>
        </a:p>
      </dsp:txBody>
      <dsp:txXfrm rot="10800000">
        <a:off x="2082414" y="1846"/>
        <a:ext cx="4965165" cy="1477504"/>
      </dsp:txXfrm>
    </dsp:sp>
    <dsp:sp modelId="{246AAF03-CA53-4C91-A22B-F5CC0034C431}">
      <dsp:nvSpPr>
        <dsp:cNvPr id="0" name=""/>
        <dsp:cNvSpPr/>
      </dsp:nvSpPr>
      <dsp:spPr>
        <a:xfrm>
          <a:off x="974286" y="1846"/>
          <a:ext cx="1477504" cy="1477504"/>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713038" y="1920396"/>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18110" rIns="220472" bIns="118110" numCol="1" spcCol="1270" anchor="ctr" anchorCtr="0">
          <a:noAutofit/>
        </a:bodyPr>
        <a:lstStyle/>
        <a:p>
          <a:pPr lvl="0" algn="ctr" defTabSz="1377950">
            <a:lnSpc>
              <a:spcPct val="90000"/>
            </a:lnSpc>
            <a:spcBef>
              <a:spcPct val="0"/>
            </a:spcBef>
            <a:spcAft>
              <a:spcPct val="35000"/>
            </a:spcAft>
          </a:pPr>
          <a:r>
            <a:rPr lang="en-US" sz="3100" kern="1200" dirty="0" smtClean="0"/>
            <a:t>Model estimates</a:t>
          </a:r>
          <a:endParaRPr lang="en-US" sz="3100" kern="1200" dirty="0"/>
        </a:p>
      </dsp:txBody>
      <dsp:txXfrm rot="10800000">
        <a:off x="2082414" y="1920396"/>
        <a:ext cx="4965165" cy="1477504"/>
      </dsp:txXfrm>
    </dsp:sp>
    <dsp:sp modelId="{02A86A42-BA5B-4116-9B5D-6B106BECC35B}">
      <dsp:nvSpPr>
        <dsp:cNvPr id="0" name=""/>
        <dsp:cNvSpPr/>
      </dsp:nvSpPr>
      <dsp:spPr>
        <a:xfrm>
          <a:off x="974286" y="1920396"/>
          <a:ext cx="1477504" cy="1477504"/>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713038" y="3838947"/>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18110" rIns="220472" bIns="118110" numCol="1" spcCol="1270" anchor="ctr" anchorCtr="0">
          <a:noAutofit/>
        </a:bodyPr>
        <a:lstStyle/>
        <a:p>
          <a:pPr lvl="0" algn="ctr" defTabSz="1377950">
            <a:lnSpc>
              <a:spcPct val="90000"/>
            </a:lnSpc>
            <a:spcBef>
              <a:spcPct val="0"/>
            </a:spcBef>
            <a:spcAft>
              <a:spcPct val="35000"/>
            </a:spcAft>
          </a:pPr>
          <a:r>
            <a:rPr lang="en-US" sz="3100" kern="1200" dirty="0" smtClean="0"/>
            <a:t>Recommendations</a:t>
          </a:r>
          <a:endParaRPr lang="en-US" sz="3100" kern="1200" dirty="0"/>
        </a:p>
      </dsp:txBody>
      <dsp:txXfrm rot="10800000">
        <a:off x="2082414" y="3838947"/>
        <a:ext cx="4965165" cy="1477504"/>
      </dsp:txXfrm>
    </dsp:sp>
    <dsp:sp modelId="{B99405EE-7190-4381-B464-B9120128DF74}">
      <dsp:nvSpPr>
        <dsp:cNvPr id="0" name=""/>
        <dsp:cNvSpPr/>
      </dsp:nvSpPr>
      <dsp:spPr>
        <a:xfrm>
          <a:off x="974286" y="3838947"/>
          <a:ext cx="1477504" cy="147750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a:t>
          </a:r>
          <a:r>
            <a:rPr lang="en-US" sz="1600" kern="1200" dirty="0" smtClean="0">
              <a:latin typeface="Arial" panose="020B0604020202020204" pitchFamily="34" charset="0"/>
              <a:cs typeface="Arial" panose="020B0604020202020204" pitchFamily="34" charset="0"/>
            </a:rPr>
            <a:t>fits to indices reasonable, model expects lower index than observed in 2023</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a:t>
          </a:r>
          <a:r>
            <a:rPr lang="en-US" sz="1600" kern="1200" dirty="0" smtClean="0">
              <a:latin typeface="Arial" panose="020B0604020202020204" pitchFamily="34" charset="0"/>
              <a:cs typeface="Arial" panose="020B0604020202020204" pitchFamily="34" charset="0"/>
            </a:rPr>
            <a:t>length for some data</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expects larger length-at-age in fit to recent conditional age-at-length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Continuing to estimate </a:t>
          </a:r>
          <a:r>
            <a:rPr lang="en-US" sz="1600" kern="1200" dirty="0" smtClean="0">
              <a:latin typeface="Arial" panose="020B0604020202020204" pitchFamily="34" charset="0"/>
              <a:cs typeface="Arial" panose="020B0604020202020204" pitchFamily="34" charset="0"/>
            </a:rPr>
            <a:t>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Positive retrospective pattern </a:t>
          </a:r>
          <a:r>
            <a:rPr lang="en-US" sz="1600" kern="1200" dirty="0" smtClean="0">
              <a:latin typeface="Arial" panose="020B0604020202020204" pitchFamily="34" charset="0"/>
              <a:cs typeface="Arial" panose="020B0604020202020204" pitchFamily="34" charset="0"/>
            </a:rPr>
            <a:t>in estimated year-class 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dpi="0" rotWithShape="1">
          <a:blip xmlns:r="http://schemas.openxmlformats.org/officeDocument/2006/relationships" r:embed="rId5"/>
          <a:srcRect/>
          <a:stretch>
            <a:fillRect l="-98000" r="3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a:t>
          </a:r>
          <a:r>
            <a:rPr lang="en-US" sz="1600" kern="1200" dirty="0" smtClean="0">
              <a:latin typeface="Arial" panose="020B0604020202020204" pitchFamily="34" charset="0"/>
              <a:cs typeface="Arial" panose="020B0604020202020204" pitchFamily="34" charset="0"/>
            </a:rPr>
            <a:t>2025, </a:t>
          </a:r>
          <a:r>
            <a:rPr lang="en-US" sz="1600" kern="1200" dirty="0" smtClean="0">
              <a:latin typeface="Arial" panose="020B0604020202020204" pitchFamily="34" charset="0"/>
              <a:cs typeface="Arial" panose="020B0604020202020204" pitchFamily="34" charset="0"/>
            </a:rPr>
            <a:t>then increase (if average recruitment realized from </a:t>
          </a:r>
          <a:r>
            <a:rPr lang="en-US" sz="1600" kern="1200" dirty="0" smtClean="0">
              <a:latin typeface="Arial" panose="020B0604020202020204" pitchFamily="34" charset="0"/>
              <a:cs typeface="Arial" panose="020B0604020202020204" pitchFamily="34" charset="0"/>
            </a:rPr>
            <a:t>2023 </a:t>
          </a:r>
          <a:r>
            <a:rPr lang="en-US" sz="1600" kern="1200" dirty="0" smtClean="0">
              <a:latin typeface="Arial" panose="020B0604020202020204" pitchFamily="34" charset="0"/>
              <a:cs typeface="Arial" panose="020B0604020202020204" pitchFamily="34" charset="0"/>
            </a:rPr>
            <a:t>on)</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11/9/2023 8:48:56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11/9/2023 8:48:56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11/9/2023 8:48:56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11/9/2023 8:48:56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11/9/2023 8:48:56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11/9/2023 8:48:56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11/9/2023 8:48:56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11/9/2023 8:48:56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11/9/2023 8:48:56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11/9/2023 8:48:56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11/9/2023 8:48:56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11/9/2023 8:48:56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11/9/2023 8:48:56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11/9/2023 8:48:56 AM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11/9/2023 8:48:56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11/9/2023 8:48:56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11/9/2023 8:48:56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11/9/2023 8:48:56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11/9/2023 8:48:56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7.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6.jp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jp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5.png"/><Relationship Id="rId1" Type="http://schemas.openxmlformats.org/officeDocument/2006/relationships/slideLayout" Target="../slideLayouts/slideLayout11.xml"/><Relationship Id="rId5" Type="http://schemas.openxmlformats.org/officeDocument/2006/relationships/image" Target="../media/image47.jp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8.jpg"/><Relationship Id="rId1" Type="http://schemas.openxmlformats.org/officeDocument/2006/relationships/slideLayout" Target="../slideLayouts/slideLayout11.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8.jpg"/><Relationship Id="rId1" Type="http://schemas.openxmlformats.org/officeDocument/2006/relationships/slideLayout" Target="../slideLayouts/slideLayout11.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4.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38.jpg"/></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87.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g"/><Relationship Id="rId1" Type="http://schemas.openxmlformats.org/officeDocument/2006/relationships/slideLayout" Target="../slideLayouts/slideLayout4.xml"/><Relationship Id="rId5" Type="http://schemas.openxmlformats.org/officeDocument/2006/relationships/image" Target="../media/image99.png"/><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96.jp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and Ingrid 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2023,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055" y="856331"/>
            <a:ext cx="1320334" cy="1320334"/>
          </a:xfrm>
          <a:prstGeom prst="rect">
            <a:avLst/>
          </a:prstGeom>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p:spPr>
      </p:pic>
    </p:spTree>
    <p:extLst>
      <p:ext uri="{BB962C8B-B14F-4D97-AF65-F5344CB8AC3E}">
        <p14:creationId xmlns:p14="http://schemas.microsoft.com/office/powerpoint/2010/main" val="413446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35479804"/>
              </p:ext>
            </p:extLst>
          </p:nvPr>
        </p:nvGraphicFramePr>
        <p:xfrm>
          <a:off x="324648" y="1629194"/>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a:t>
                      </a:r>
                      <a:r>
                        <a:rPr lang="en-US" sz="1800" b="0" dirty="0" smtClean="0">
                          <a:effectLst/>
                          <a:latin typeface="Arial" panose="020B0604020202020204" pitchFamily="34" charset="0"/>
                          <a:cs typeface="Arial" panose="020B0604020202020204" pitchFamily="34" charset="0"/>
                        </a:rPr>
                        <a:t>abundance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a:t>
                      </a:r>
                      <a:r>
                        <a:rPr lang="en-US" sz="1800" b="0" dirty="0" smtClean="0">
                          <a:effectLst/>
                          <a:latin typeface="Arial" panose="020B0604020202020204" pitchFamily="34" charset="0"/>
                          <a:cs typeface="Arial" panose="020B0604020202020204" pitchFamily="34" charset="0"/>
                        </a:rPr>
                        <a:t>RPNs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descr="C:\AA - PH Stuff\Asmnts\goa_pcod\2023\plots\r4ss\data_plot2.png"/>
          <p:cNvPicPr/>
          <p:nvPr/>
        </p:nvPicPr>
        <p:blipFill rotWithShape="1">
          <a:blip r:embed="rId3" cstate="print">
            <a:extLst>
              <a:ext uri="{28A0092B-C50C-407E-A947-70E740481C1C}">
                <a14:useLocalDpi xmlns:a14="http://schemas.microsoft.com/office/drawing/2010/main" val="0"/>
              </a:ext>
            </a:extLst>
          </a:blip>
          <a:srcRect l="4401" t="9772" r="7449" b="7623"/>
          <a:stretch/>
        </p:blipFill>
        <p:spPr bwMode="auto">
          <a:xfrm>
            <a:off x="5057021" y="1796010"/>
            <a:ext cx="3723503" cy="378116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975654"/>
            <a:ext cx="4055265" cy="1310845"/>
          </a:xfrm>
        </p:spPr>
        <p:txBody>
          <a:bodyPr>
            <a:noAutofit/>
          </a:bodyPr>
          <a:lstStyle/>
          <a:p>
            <a:r>
              <a:rPr lang="en-US" sz="2100" dirty="0" smtClean="0"/>
              <a:t>Decreased since 2022</a:t>
            </a:r>
          </a:p>
          <a:p>
            <a:r>
              <a:rPr lang="en-US" sz="2100" dirty="0" smtClean="0"/>
              <a:t>Pot majority &gt; LL &gt; Trawl</a:t>
            </a:r>
          </a:p>
          <a:p>
            <a:r>
              <a:rPr lang="en-US" sz="2100" dirty="0" smtClean="0"/>
              <a:t>Large jig increase compared to previous years, others similar to what was seen in 2021</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12" name="Picture 11" descr="C:\AA - PH Stuff\Asmnts\goa_pcod\2023\plots\r4ss\catch2 landings stacked.png"/>
          <p:cNvPicPr/>
          <p:nvPr/>
        </p:nvPicPr>
        <p:blipFill rotWithShape="1">
          <a:blip r:embed="rId3" cstate="print">
            <a:extLst>
              <a:ext uri="{28A0092B-C50C-407E-A947-70E740481C1C}">
                <a14:useLocalDpi xmlns:a14="http://schemas.microsoft.com/office/drawing/2010/main" val="0"/>
              </a:ext>
            </a:extLst>
          </a:blip>
          <a:srcRect t="13497" r="6833" b="10893"/>
          <a:stretch/>
        </p:blipFill>
        <p:spPr bwMode="auto">
          <a:xfrm>
            <a:off x="4366053" y="1544874"/>
            <a:ext cx="4118920" cy="2172407"/>
          </a:xfrm>
          <a:prstGeom prst="rect">
            <a:avLst/>
          </a:prstGeom>
          <a:noFill/>
          <a:ln>
            <a:noFill/>
          </a:ln>
          <a:effectLst>
            <a:outerShdw blurRad="63500" sx="102000" sy="102000" algn="ctr" rotWithShape="0">
              <a:prstClr val="black">
                <a:alpha val="40000"/>
              </a:prstClr>
            </a:outerShdw>
          </a:effectLst>
        </p:spPr>
      </p:pic>
      <p:grpSp>
        <p:nvGrpSpPr>
          <p:cNvPr id="5" name="Group 4"/>
          <p:cNvGrpSpPr/>
          <p:nvPr/>
        </p:nvGrpSpPr>
        <p:grpSpPr>
          <a:xfrm>
            <a:off x="304801" y="3945925"/>
            <a:ext cx="7278954" cy="2636107"/>
            <a:chOff x="225202" y="3804109"/>
            <a:chExt cx="6826387" cy="2267177"/>
          </a:xfrm>
          <a:effectLst>
            <a:outerShdw blurRad="63500" sx="102000" sy="102000" algn="ctr" rotWithShape="0">
              <a:prstClr val="black">
                <a:alpha val="40000"/>
              </a:prstClr>
            </a:outerShdw>
          </a:effectLst>
        </p:grpSpPr>
        <p:pic>
          <p:nvPicPr>
            <p:cNvPr id="13" name="Picture 12" descr="C:\AA - PH Stuff\Asmnts\goa_pcod\2023\plots\other\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225202" y="3804109"/>
              <a:ext cx="3794863" cy="2267177"/>
            </a:xfrm>
            <a:prstGeom prst="rect">
              <a:avLst/>
            </a:prstGeom>
            <a:noFill/>
            <a:ln>
              <a:noFill/>
            </a:ln>
          </p:spPr>
        </p:pic>
        <p:pic>
          <p:nvPicPr>
            <p:cNvPr id="14" name="Picture 13" descr="C:\AA - PH Stuff\Asmnts\goa_pcod\2023\plots\other\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3653996" y="3804109"/>
              <a:ext cx="3397593" cy="2267177"/>
            </a:xfrm>
            <a:prstGeom prst="rect">
              <a:avLst/>
            </a:prstGeom>
            <a:noFill/>
            <a:ln>
              <a:noFill/>
            </a:ln>
          </p:spPr>
        </p:pic>
      </p:gr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2023 distribution similar to catch distribution since 2023</a:t>
            </a:r>
          </a:p>
          <a:p>
            <a:r>
              <a:rPr lang="en-US" sz="2100" dirty="0" smtClean="0"/>
              <a:t>For how much relative catch is taken by pot, very few observations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pic>
        <p:nvPicPr>
          <p:cNvPr id="8" name="Picture 7" descr="C:\AA - PH Stuff\Asmnts\goa_pcod\2023\plots\other\Commercial Catch of Pcod 2015_2023.jpeg"/>
          <p:cNvPicPr/>
          <p:nvPr/>
        </p:nvPicPr>
        <p:blipFill>
          <a:blip r:embed="rId3">
            <a:extLst>
              <a:ext uri="{28A0092B-C50C-407E-A947-70E740481C1C}">
                <a14:useLocalDpi xmlns:a14="http://schemas.microsoft.com/office/drawing/2010/main" val="0"/>
              </a:ext>
            </a:extLst>
          </a:blip>
          <a:srcRect/>
          <a:stretch>
            <a:fillRect/>
          </a:stretch>
        </p:blipFill>
        <p:spPr bwMode="auto">
          <a:xfrm>
            <a:off x="788289" y="2660821"/>
            <a:ext cx="3773016" cy="3188750"/>
          </a:xfrm>
          <a:prstGeom prst="rect">
            <a:avLst/>
          </a:prstGeom>
          <a:effectLst>
            <a:outerShdw blurRad="63500" sx="102000" sy="102000" algn="ctr" rotWithShape="0">
              <a:prstClr val="black">
                <a:alpha val="40000"/>
              </a:prstClr>
            </a:outerShdw>
          </a:effectLst>
        </p:spPr>
      </p:pic>
      <p:pic>
        <p:nvPicPr>
          <p:cNvPr id="10" name="Picture 9" descr="C:\AA - PH Stuff\Asmnts\goa_pcod\2023\plots\other\Obs_EM Pcod Catch 2023.jpg"/>
          <p:cNvPicPr/>
          <p:nvPr/>
        </p:nvPicPr>
        <p:blipFill rotWithShape="1">
          <a:blip r:embed="rId4" cstate="print">
            <a:extLst>
              <a:ext uri="{28A0092B-C50C-407E-A947-70E740481C1C}">
                <a14:useLocalDpi xmlns:a14="http://schemas.microsoft.com/office/drawing/2010/main" val="0"/>
              </a:ext>
            </a:extLst>
          </a:blip>
          <a:srcRect l="4678" r="16321" b="3585"/>
          <a:stretch/>
        </p:blipFill>
        <p:spPr bwMode="auto">
          <a:xfrm>
            <a:off x="4775022" y="2660821"/>
            <a:ext cx="3385752" cy="31887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AA - PH Stuff\Asmnts\goa_pcod\2023\plots\r4ss\comp_lendat_data_weighting_TA1.8_FshTrawl.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3129969" y="3746317"/>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descr="C:\AA - PH Stuff\Asmnts\goa_pcod\2023\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564"/>
          <a:stretch/>
        </p:blipFill>
        <p:spPr bwMode="auto">
          <a:xfrm>
            <a:off x="6075276" y="3313294"/>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descr="C:\AA - PH Stuff\Asmnts\goa_pcod\2023\plots\r4ss\comp_lendat_data_weighting_TA1.8_FshLL.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184662" y="4183112"/>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In general, mean length since 2015 larger than recent time periods (but on scale of that seen in 1990s)</a:t>
            </a:r>
          </a:p>
          <a:p>
            <a:r>
              <a:rPr lang="en-US" dirty="0" smtClean="0"/>
              <a:t>Larger mean length that resulted in Pot fishery for 2022 has come back down in 2023, likely a sampling artefact</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1087026" y="3746317"/>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035654" y="3383186"/>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7008044" y="3010899"/>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641" t="31531" r="1360" b="34789"/>
          <a:stretch/>
        </p:blipFill>
        <p:spPr>
          <a:xfrm>
            <a:off x="4747630" y="5295974"/>
            <a:ext cx="901623" cy="1320323"/>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5641" t="1594" r="1629" b="64310"/>
          <a:stretch/>
        </p:blipFill>
        <p:spPr>
          <a:xfrm>
            <a:off x="1832973" y="5632043"/>
            <a:ext cx="801176" cy="1201764"/>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30735" t="31670" r="46258" b="34927"/>
          <a:stretch/>
        </p:blipFill>
        <p:spPr>
          <a:xfrm>
            <a:off x="7704910" y="2708653"/>
            <a:ext cx="911728" cy="132365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500273"/>
            <a:ext cx="8224253" cy="5279468"/>
          </a:xfrm>
        </p:spPr>
        <p:txBody>
          <a:bodyPr>
            <a:normAutofit/>
          </a:bodyPr>
          <a:lstStyle/>
          <a:p>
            <a:r>
              <a:rPr lang="en-US" dirty="0" smtClean="0"/>
              <a:t>Evaluating observed effort by gear type (Trawl, Longline, Pot):</a:t>
            </a:r>
          </a:p>
          <a:p>
            <a:pPr lvl="1"/>
            <a:r>
              <a:rPr lang="en-US" dirty="0" smtClean="0"/>
              <a:t>Relative proportion of catch by gear type: gear specific catch divided by total annual catch</a:t>
            </a:r>
          </a:p>
          <a:p>
            <a:pPr lvl="1"/>
            <a:r>
              <a:rPr lang="en-US" dirty="0" smtClean="0"/>
              <a:t>Relative proportion of observed catch by gear type: </a:t>
            </a:r>
          </a:p>
          <a:p>
            <a:pPr lvl="2"/>
            <a:r>
              <a:rPr lang="en-US" dirty="0" smtClean="0"/>
              <a:t>Step 1: for each gear type, divide observed catch (extrapolated weight summed across hauls, converted to </a:t>
            </a:r>
            <a:r>
              <a:rPr lang="en-US" dirty="0" err="1" smtClean="0"/>
              <a:t>mt</a:t>
            </a:r>
            <a:r>
              <a:rPr lang="en-US" dirty="0" smtClean="0"/>
              <a:t>) by total catch</a:t>
            </a:r>
          </a:p>
          <a:p>
            <a:pPr lvl="2"/>
            <a:r>
              <a:rPr lang="en-US" dirty="0" smtClean="0"/>
              <a:t>Step 2: with proportions from Step 1, compute relative proportions as the gear type specific proportion divided by the sum of the proportions across gear types</a:t>
            </a:r>
          </a:p>
          <a:p>
            <a:pPr lvl="2"/>
            <a:r>
              <a:rPr lang="en-US" dirty="0" smtClean="0"/>
              <a:t>Simple example: 10% of total catch observed for gear type 1, 5% of total catch observed for gear type 2 =&gt; 66% of relative </a:t>
            </a:r>
            <a:r>
              <a:rPr lang="en-US" dirty="0"/>
              <a:t>proportion of observed catch </a:t>
            </a:r>
            <a:r>
              <a:rPr lang="en-US" dirty="0" smtClean="0"/>
              <a:t>is for gear type 1, 33% for gear type 2. If the observed catch rates were the same (i.e., 50/50), then the catch is observed proportional to the overall relative catch by gear type – so what we’re looking for is an even split among gear types</a:t>
            </a:r>
          </a:p>
          <a:p>
            <a:pPr lvl="1"/>
            <a:r>
              <a:rPr lang="en-US" dirty="0" smtClean="0"/>
              <a:t>Relative proportion of observed catch sampled for length frequency by gear type:</a:t>
            </a:r>
          </a:p>
          <a:p>
            <a:pPr lvl="2"/>
            <a:r>
              <a:rPr lang="en-US" dirty="0" smtClean="0"/>
              <a:t>Same procedure as for observed catch, but use observed catch from hauls that have length frequency sampling</a:t>
            </a:r>
            <a:endParaRPr lang="en-US" dirty="0"/>
          </a:p>
          <a:p>
            <a:pPr lvl="2"/>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685922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71" y="1990064"/>
            <a:ext cx="4781434" cy="4781434"/>
          </a:xfrm>
          <a:prstGeom prst="rect">
            <a:avLst/>
          </a:prstGeom>
          <a:noFill/>
          <a:ln>
            <a:noFill/>
          </a:ln>
          <a:effectLst>
            <a:outerShdw blurRad="63500" sx="102000" sy="102000" algn="ctr"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247" y="1838268"/>
            <a:ext cx="3763295" cy="376329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2023 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90534"/>
            <a:ext cx="4755924" cy="4755924"/>
          </a:xfrm>
          <a:prstGeom prst="rect">
            <a:avLst/>
          </a:prstGeom>
          <a:noFill/>
          <a:ln>
            <a:noFill/>
          </a:ln>
          <a:effectLst>
            <a:outerShdw blurRad="63500" sx="102000" sy="102000" algn="ctr" rotWithShape="0">
              <a:prstClr val="black">
                <a:alpha val="40000"/>
              </a:prstClr>
            </a:outerShdw>
          </a:effectLst>
        </p:spPr>
      </p:pic>
      <p:sp>
        <p:nvSpPr>
          <p:cNvPr id="8" name="Right Arrow 7"/>
          <p:cNvSpPr/>
          <p:nvPr/>
        </p:nvSpPr>
        <p:spPr>
          <a:xfrm>
            <a:off x="5058032" y="3756454"/>
            <a:ext cx="1054443" cy="34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735" t="31670" r="45980" b="34512"/>
          <a:stretch/>
        </p:blipFill>
        <p:spPr>
          <a:xfrm>
            <a:off x="6272106" y="2562581"/>
            <a:ext cx="2122250" cy="30823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51226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fontScale="92500" lnSpcReduction="20000"/>
          </a:bodyPr>
          <a:lstStyle/>
          <a:p>
            <a:r>
              <a:rPr lang="en-US" dirty="0" smtClean="0"/>
              <a:t>Getting </a:t>
            </a:r>
            <a:r>
              <a:rPr lang="en-US" dirty="0" err="1" smtClean="0"/>
              <a:t>Pcod</a:t>
            </a:r>
            <a:r>
              <a:rPr lang="en-US" dirty="0" smtClean="0"/>
              <a:t> in pelagic trawls (can be thought of as index of juveniles)</a:t>
            </a:r>
          </a:p>
          <a:p>
            <a:r>
              <a:rPr lang="en-US" dirty="0" smtClean="0"/>
              <a:t>SWF bycatch on increasing trend (index of adults)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21</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1930967"/>
            <a:ext cx="3695476" cy="3695476"/>
          </a:xfrm>
          <a:prstGeom prst="rect">
            <a:avLst/>
          </a:prstGeom>
          <a:noFill/>
          <a:ln>
            <a:no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85" y="3354817"/>
            <a:ext cx="4025728" cy="23004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56575" y="4853184"/>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370983" y="2767408"/>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A - PH Stuff\Asmnts\goa_pcod\2023\plots\r4ss\comp_lendat_data_weighting_TA1.8_Srv.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142300" y="674689"/>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3830902" y="745890"/>
            <a:ext cx="1647152" cy="1504751"/>
          </a:xfrm>
        </p:spPr>
        <p:txBody>
          <a:bodyPr>
            <a:normAutofit/>
          </a:bodyPr>
          <a:lstStyle/>
          <a:p>
            <a:r>
              <a:rPr lang="en-US" dirty="0" smtClean="0"/>
              <a:t>Trawl survey mean length variable</a:t>
            </a:r>
          </a:p>
        </p:txBody>
      </p:sp>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1225696" y="4434053"/>
            <a:ext cx="1647152" cy="1532552"/>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pic>
        <p:nvPicPr>
          <p:cNvPr id="12" name="Picture 11" descr="C:\AA - PH Stuff\Asmnts\goa_pcod\2023\plots\r4ss\comp_lendat_data_weighting_TA1.8_LLSrv.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2869121" y="3117595"/>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188" t="1594" r="23805" b="34511"/>
          <a:stretch/>
        </p:blipFill>
        <p:spPr>
          <a:xfrm>
            <a:off x="5334718" y="674689"/>
            <a:ext cx="833541" cy="2314834"/>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0596" t="1317" r="46258" b="34650"/>
          <a:stretch/>
        </p:blipFill>
        <p:spPr>
          <a:xfrm>
            <a:off x="365218" y="4126343"/>
            <a:ext cx="864206" cy="23907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below mean in 2023</a:t>
            </a:r>
          </a:p>
        </p:txBody>
      </p:sp>
      <p:pic>
        <p:nvPicPr>
          <p:cNvPr id="7" name="Picture 6" descr="C:\AA - PH Stuff\Asmnts\goa_pcod\2023\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836938" y="1204853"/>
            <a:ext cx="5135494" cy="48202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sea surface temperature</a:t>
            </a:r>
          </a:p>
          <a:p>
            <a:r>
              <a:rPr lang="en-US" dirty="0" smtClean="0"/>
              <a:t>No marine heat wave days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6" y="3982333"/>
            <a:ext cx="5828279" cy="2590346"/>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265" r="24835" b="11745"/>
          <a:stretch/>
        </p:blipFill>
        <p:spPr>
          <a:xfrm>
            <a:off x="659026" y="1548713"/>
            <a:ext cx="3551164" cy="30232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295399"/>
            <a:ext cx="4816561" cy="4816561"/>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4" name="Picture 3"/>
          <p:cNvPicPr>
            <a:picLocks noChangeAspect="1"/>
          </p:cNvPicPr>
          <p:nvPr/>
        </p:nvPicPr>
        <p:blipFill>
          <a:blip r:embed="rId4"/>
          <a:stretch>
            <a:fillRect/>
          </a:stretch>
        </p:blipFill>
        <p:spPr>
          <a:xfrm>
            <a:off x="5239264" y="1501837"/>
            <a:ext cx="2929693" cy="1657535"/>
          </a:xfrm>
          <a:prstGeom prst="rect">
            <a:avLst/>
          </a:prstGeom>
          <a:noFill/>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9264" y="3582352"/>
            <a:ext cx="2929693" cy="19531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grpSp>
        <p:nvGrpSpPr>
          <p:cNvPr id="4" name="Group 3"/>
          <p:cNvGrpSpPr/>
          <p:nvPr/>
        </p:nvGrpSpPr>
        <p:grpSpPr>
          <a:xfrm>
            <a:off x="5766349" y="1960338"/>
            <a:ext cx="2335552" cy="3431059"/>
            <a:chOff x="5216611" y="457200"/>
            <a:chExt cx="2335552" cy="3431059"/>
          </a:xfrm>
        </p:grpSpPr>
        <p:pic>
          <p:nvPicPr>
            <p:cNvPr id="17" name="Picture 16"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8" name="Picture 17"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9" name="Picture 18" descr="C:\AA - PH Stuff\Asmnts\goa_pcod\2023\plots\other\poll_bycatch.png"/>
            <p:cNvPicPr/>
            <p:nvPr/>
          </p:nvPicPr>
          <p:blipFill rotWithShape="1">
            <a:blip r:embed="rId8">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spTree>
    <p:extLst>
      <p:ext uri="{BB962C8B-B14F-4D97-AF65-F5344CB8AC3E}">
        <p14:creationId xmlns:p14="http://schemas.microsoft.com/office/powerpoint/2010/main" val="900898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Growth – weight @ length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29</a:t>
            </a:fld>
            <a:endParaRPr lang="en-US" sz="1400" dirty="0"/>
          </a:p>
        </p:txBody>
      </p:sp>
      <p:sp>
        <p:nvSpPr>
          <p:cNvPr id="5" name="Content Placeholder 4"/>
          <p:cNvSpPr>
            <a:spLocks noGrp="1"/>
          </p:cNvSpPr>
          <p:nvPr>
            <p:ph sz="half" idx="1"/>
          </p:nvPr>
        </p:nvSpPr>
        <p:spPr/>
        <p:txBody>
          <a:bodyPr/>
          <a:lstStyle/>
          <a:p>
            <a:endParaRPr lang="en-US"/>
          </a:p>
        </p:txBody>
      </p:sp>
      <p:sp>
        <p:nvSpPr>
          <p:cNvPr id="10" name="Content Placeholder 9"/>
          <p:cNvSpPr>
            <a:spLocks noGrp="1"/>
          </p:cNvSpPr>
          <p:nvPr>
            <p:ph sz="half" idx="1"/>
          </p:nvPr>
        </p:nvSpPr>
        <p:spPr/>
        <p:txBody>
          <a:bodyPr/>
          <a:lstStyle/>
          <a:p>
            <a:endParaRPr lang="en-US"/>
          </a:p>
        </p:txBody>
      </p:sp>
    </p:spTree>
    <p:extLst>
      <p:ext uri="{BB962C8B-B14F-4D97-AF65-F5344CB8AC3E}">
        <p14:creationId xmlns:p14="http://schemas.microsoft.com/office/powerpoint/2010/main" val="1816438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4085228638"/>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30</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666377423"/>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059178" y="667264"/>
            <a:ext cx="4715323" cy="4465453"/>
            <a:chOff x="976529" y="477794"/>
            <a:chExt cx="5943612" cy="546801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291"/>
            <a:stretch/>
          </p:blipFill>
          <p:spPr>
            <a:xfrm>
              <a:off x="976529" y="2701185"/>
              <a:ext cx="5943612" cy="324461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685" b="12105"/>
            <a:stretch/>
          </p:blipFill>
          <p:spPr>
            <a:xfrm>
              <a:off x="976529" y="477794"/>
              <a:ext cx="5943612" cy="2641179"/>
            </a:xfrm>
            <a:prstGeom prst="rect">
              <a:avLst/>
            </a:prstGeom>
          </p:spPr>
        </p:pic>
      </p:grpSp>
      <p:sp>
        <p:nvSpPr>
          <p:cNvPr id="4" name="Rectangle 3"/>
          <p:cNvSpPr/>
          <p:nvPr/>
        </p:nvSpPr>
        <p:spPr>
          <a:xfrm>
            <a:off x="446399" y="5132717"/>
            <a:ext cx="8227033" cy="1276708"/>
          </a:xfrm>
          <a:prstGeom prst="rect">
            <a:avLst/>
          </a:prstGeom>
          <a:blipFill dpi="0" rotWithShape="1">
            <a:blip r:embed="rId4">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lnSpcReduction="10000"/>
          </a:bodyPr>
          <a:lstStyle/>
          <a:p>
            <a:r>
              <a:rPr lang="en-US" dirty="0" smtClean="0"/>
              <a:t>Trawl survey fit between lows in 2017 &amp; 2021 and larger in 2019 &amp; 2023 – model expects less abundance than observed in 2023</a:t>
            </a:r>
          </a:p>
          <a:p>
            <a:endParaRPr lang="en-US" dirty="0"/>
          </a:p>
          <a:p>
            <a:r>
              <a:rPr lang="en-US" dirty="0" smtClean="0"/>
              <a:t>Pattern of e</a:t>
            </a:r>
            <a:r>
              <a:rPr lang="en-US" dirty="0" smtClean="0"/>
              <a:t>xpecting </a:t>
            </a:r>
            <a:r>
              <a:rPr lang="en-US" dirty="0" smtClean="0"/>
              <a:t>larger RPN from longline survey in </a:t>
            </a:r>
            <a:r>
              <a:rPr lang="en-US" dirty="0" smtClean="0"/>
              <a:t>5 </a:t>
            </a:r>
            <a:r>
              <a:rPr lang="en-US" dirty="0" smtClean="0"/>
              <a:t>of last </a:t>
            </a:r>
            <a:r>
              <a:rPr lang="en-US" dirty="0" smtClean="0"/>
              <a:t>6 years, but</a:t>
            </a:r>
            <a:r>
              <a:rPr lang="en-US" dirty="0"/>
              <a:t>, model expects less abundance than observed in </a:t>
            </a:r>
            <a:r>
              <a:rPr lang="en-US" dirty="0" smtClean="0"/>
              <a:t>2023</a:t>
            </a:r>
            <a:endParaRPr lang="en-US" dirty="0"/>
          </a:p>
        </p:txBody>
      </p:sp>
      <p:sp>
        <p:nvSpPr>
          <p:cNvPr id="13" name="Text Box 2"/>
          <p:cNvSpPr txBox="1">
            <a:spLocks noChangeArrowheads="1"/>
          </p:cNvSpPr>
          <p:nvPr/>
        </p:nvSpPr>
        <p:spPr bwMode="auto">
          <a:xfrm>
            <a:off x="6747146" y="2948344"/>
            <a:ext cx="185436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4559915" y="736448"/>
            <a:ext cx="274798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8227033" cy="4246082"/>
          </a:xfrm>
        </p:spPr>
        <p:txBody>
          <a:bodyPr>
            <a:normAutofit/>
          </a:bodyPr>
          <a:lstStyle/>
          <a:p>
            <a:r>
              <a:rPr lang="en-US" dirty="0" smtClean="0"/>
              <a:t>Evaluated longline survey environmental link with 2 tests (use AIC for comparison):</a:t>
            </a:r>
          </a:p>
          <a:p>
            <a:pPr marL="666900" lvl="1" indent="-342900">
              <a:buFont typeface="+mj-lt"/>
              <a:buAutoNum type="arabicPeriod"/>
            </a:pPr>
            <a:r>
              <a:rPr lang="en-US" dirty="0" smtClean="0"/>
              <a:t>Remove environmental link</a:t>
            </a:r>
          </a:p>
          <a:p>
            <a:pPr marL="666900" lvl="1" indent="-342900">
              <a:buFont typeface="+mj-lt"/>
              <a:buAutoNum type="arabicPeriod"/>
            </a:pPr>
            <a:r>
              <a:rPr lang="en-US" dirty="0" smtClean="0"/>
              <a:t>Generate ‘white noise’ with N(0,1) and use as environment</a:t>
            </a:r>
          </a:p>
          <a:p>
            <a:r>
              <a:rPr lang="en-US" dirty="0" smtClean="0"/>
              <a:t>Test 1 </a:t>
            </a:r>
            <a:r>
              <a:rPr lang="el-GR" dirty="0" smtClean="0"/>
              <a:t>Δ</a:t>
            </a:r>
            <a:r>
              <a:rPr lang="en-US" dirty="0" smtClean="0"/>
              <a:t>AIC = 11.4, Test 2 average </a:t>
            </a:r>
            <a:r>
              <a:rPr lang="el-GR" dirty="0"/>
              <a:t>Δ</a:t>
            </a:r>
            <a:r>
              <a:rPr lang="en-US" dirty="0"/>
              <a:t>AIC = </a:t>
            </a:r>
            <a:r>
              <a:rPr lang="en-US" dirty="0" smtClean="0"/>
              <a:t>6.9 (45 of 50 runs 19.1b AIC smaller than white noise)</a:t>
            </a:r>
            <a:endParaRPr lang="en-US" dirty="0" smtClean="0"/>
          </a:p>
        </p:txBody>
      </p:sp>
    </p:spTree>
    <p:extLst>
      <p:ext uri="{BB962C8B-B14F-4D97-AF65-F5344CB8AC3E}">
        <p14:creationId xmlns:p14="http://schemas.microsoft.com/office/powerpoint/2010/main" val="1952638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a:t>
            </a:r>
            <a:r>
              <a:rPr lang="en-US" dirty="0" smtClean="0"/>
              <a:t>upward shift in 2023 </a:t>
            </a:r>
            <a:r>
              <a:rPr lang="en-US" dirty="0" smtClean="0"/>
              <a:t>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163328" y="716691"/>
            <a:ext cx="5601731" cy="4085968"/>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35</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2062" y="865230"/>
            <a:ext cx="6993742" cy="5587836"/>
          </a:xfrm>
          <a:prstGeom prst="rect">
            <a:avLst/>
          </a:prstGeom>
          <a:noFill/>
        </p:spPr>
      </p:pic>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a:t>
            </a:r>
            <a:r>
              <a:rPr lang="en-US" dirty="0" smtClean="0"/>
              <a:t>comps OSA</a:t>
            </a:r>
            <a:endParaRPr lang="en-US"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36</a:t>
            </a:fld>
            <a:endParaRPr lang="en-US" sz="1400" dirty="0"/>
          </a:p>
        </p:txBody>
      </p:sp>
    </p:spTree>
    <p:extLst>
      <p:ext uri="{BB962C8B-B14F-4D97-AF65-F5344CB8AC3E}">
        <p14:creationId xmlns:p14="http://schemas.microsoft.com/office/powerpoint/2010/main" val="25757746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300" smtClean="0"/>
              <a:pPr/>
              <a:t>37</a:t>
            </a:fld>
            <a:endParaRPr lang="en-US" sz="13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4587" y="813314"/>
            <a:ext cx="5996786" cy="5406253"/>
          </a:xfrm>
          <a:prstGeom prst="rect">
            <a:avLst/>
          </a:prstGeom>
          <a:noFill/>
        </p:spPr>
      </p:pic>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38</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5253" y="840258"/>
            <a:ext cx="5206313" cy="5766487"/>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112" t="15710" r="22973" b="14471"/>
          <a:stretch/>
        </p:blipFill>
        <p:spPr>
          <a:xfrm>
            <a:off x="5717058" y="757881"/>
            <a:ext cx="3204519" cy="2553730"/>
          </a:xfrm>
          <a:prstGeom prst="rect">
            <a:avLst/>
          </a:prstGeom>
        </p:spPr>
      </p:pic>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39</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98128" y="791778"/>
            <a:ext cx="5316220" cy="5949950"/>
          </a:xfrm>
          <a:prstGeom prst="rect">
            <a:avLst/>
          </a:prstGeom>
          <a:noFill/>
        </p:spPr>
      </p:pic>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specific</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85000" lnSpcReduction="20000"/>
          </a:bodyPr>
          <a:lstStyle/>
          <a:p>
            <a:r>
              <a:rPr lang="en-US" i="1" dirty="0" smtClean="0"/>
              <a:t>Specific </a:t>
            </a:r>
            <a:r>
              <a:rPr lang="en-US" i="1" dirty="0"/>
              <a:t>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a:t>
            </a:r>
            <a:r>
              <a:rPr lang="en-US" dirty="0" smtClean="0"/>
              <a:t>comps OSA</a:t>
            </a:r>
            <a:endParaRPr lang="en-US"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40</a:t>
            </a:fld>
            <a:endParaRPr lang="en-US" sz="1400" dirty="0"/>
          </a:p>
        </p:txBody>
      </p:sp>
    </p:spTree>
    <p:extLst>
      <p:ext uri="{BB962C8B-B14F-4D97-AF65-F5344CB8AC3E}">
        <p14:creationId xmlns:p14="http://schemas.microsoft.com/office/powerpoint/2010/main" val="10193385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41</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66119" y="959905"/>
            <a:ext cx="4932722" cy="5361356"/>
          </a:xfrm>
          <a:prstGeom prst="rect">
            <a:avLst/>
          </a:prstGeom>
          <a:noFill/>
        </p:spPr>
      </p:pic>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42</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74168" y="827516"/>
            <a:ext cx="6253325" cy="5721565"/>
          </a:xfrm>
          <a:prstGeom prst="rect">
            <a:avLst/>
          </a:prstGeom>
          <a:noFill/>
        </p:spPr>
      </p:pic>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a:t>
            </a:r>
            <a:r>
              <a:rPr lang="en-US" dirty="0" smtClean="0"/>
              <a:t>comps OSA</a:t>
            </a:r>
            <a:endParaRPr lang="en-US"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spTree>
    <p:extLst>
      <p:ext uri="{BB962C8B-B14F-4D97-AF65-F5344CB8AC3E}">
        <p14:creationId xmlns:p14="http://schemas.microsoft.com/office/powerpoint/2010/main" val="801294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44</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90293" y="976236"/>
            <a:ext cx="5772150" cy="5284470"/>
          </a:xfrm>
          <a:prstGeom prst="rect">
            <a:avLst/>
          </a:prstGeom>
          <a:noFill/>
        </p:spPr>
      </p:pic>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45</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2482" y="738385"/>
            <a:ext cx="4924485" cy="5224488"/>
          </a:xfrm>
          <a:prstGeom prst="rect">
            <a:avLst/>
          </a:prstGeom>
          <a:noFill/>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528" t="16612" r="23250" b="14470"/>
          <a:stretch/>
        </p:blipFill>
        <p:spPr>
          <a:xfrm>
            <a:off x="5642919" y="972066"/>
            <a:ext cx="3163330" cy="2520778"/>
          </a:xfrm>
          <a:prstGeom prst="rect">
            <a:avLst/>
          </a:prstGeom>
        </p:spPr>
      </p:pic>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46</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00960" y="798041"/>
            <a:ext cx="5640070" cy="5410200"/>
          </a:xfrm>
          <a:prstGeom prst="rect">
            <a:avLst/>
          </a:prstGeom>
          <a:noFill/>
        </p:spPr>
      </p:pic>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a:t>
            </a:r>
            <a:r>
              <a:rPr lang="en-US" dirty="0" smtClean="0"/>
              <a:t>comps OSA</a:t>
            </a:r>
            <a:endParaRPr lang="en-US"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47</a:t>
            </a:fld>
            <a:endParaRPr lang="en-US" sz="1400" dirty="0"/>
          </a:p>
        </p:txBody>
      </p:sp>
    </p:spTree>
    <p:extLst>
      <p:ext uri="{BB962C8B-B14F-4D97-AF65-F5344CB8AC3E}">
        <p14:creationId xmlns:p14="http://schemas.microsoft.com/office/powerpoint/2010/main" val="37793454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48</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4525" y="826375"/>
            <a:ext cx="6096635" cy="5584190"/>
          </a:xfrm>
          <a:prstGeom prst="rect">
            <a:avLst/>
          </a:prstGeom>
          <a:noFill/>
        </p:spPr>
      </p:pic>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49</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37262" y="1068498"/>
            <a:ext cx="4678286" cy="507020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973" t="16159" r="23805" b="15147"/>
          <a:stretch/>
        </p:blipFill>
        <p:spPr>
          <a:xfrm>
            <a:off x="5544065" y="955589"/>
            <a:ext cx="3163329" cy="2512540"/>
          </a:xfrm>
          <a:prstGeom prst="rect">
            <a:avLst/>
          </a:prstGeom>
        </p:spPr>
      </p:pic>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r>
              <a:rPr lang="en-US" dirty="0" smtClean="0"/>
              <a: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grpSp>
        <p:nvGrpSpPr>
          <p:cNvPr id="14" name="Group 13"/>
          <p:cNvGrpSpPr/>
          <p:nvPr/>
        </p:nvGrpSpPr>
        <p:grpSpPr>
          <a:xfrm>
            <a:off x="1283854" y="3700160"/>
            <a:ext cx="5924254" cy="2956013"/>
            <a:chOff x="1283854" y="3700160"/>
            <a:chExt cx="5924254" cy="2956013"/>
          </a:xfrm>
        </p:grpSpPr>
        <p:pic>
          <p:nvPicPr>
            <p:cNvPr id="6" name="Picture 5"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42678" y="4069492"/>
              <a:ext cx="2765430" cy="2529016"/>
            </a:xfrm>
            <a:prstGeom prst="rect">
              <a:avLst/>
            </a:prstGeom>
            <a:noFill/>
            <a:ln>
              <a:noFill/>
            </a:ln>
          </p:spPr>
        </p:pic>
        <p:pic>
          <p:nvPicPr>
            <p:cNvPr id="8" name="Picture 7" descr="C:\AA - PH Stuff\2022 Assmnts\PCod\goa_pcod\plots\other\LOO_add_data.png"/>
            <p:cNvPicPr/>
            <p:nvPr/>
          </p:nvPicPr>
          <p:blipFill>
            <a:blip r:embed="rId4">
              <a:extLst>
                <a:ext uri="{28A0092B-C50C-407E-A947-70E740481C1C}">
                  <a14:useLocalDpi xmlns:a14="http://schemas.microsoft.com/office/drawing/2010/main" val="0"/>
                </a:ext>
              </a:extLst>
            </a:blip>
            <a:srcRect/>
            <a:stretch>
              <a:fillRect/>
            </a:stretch>
          </p:blipFill>
          <p:spPr bwMode="auto">
            <a:xfrm>
              <a:off x="1283854" y="4069492"/>
              <a:ext cx="3087129" cy="2586681"/>
            </a:xfrm>
            <a:prstGeom prst="rect">
              <a:avLst/>
            </a:prstGeom>
            <a:noFill/>
            <a:ln>
              <a:noFill/>
            </a:ln>
          </p:spPr>
        </p:pic>
        <p:sp>
          <p:nvSpPr>
            <p:cNvPr id="4" name="Rounded Rectangle 3"/>
            <p:cNvSpPr/>
            <p:nvPr/>
          </p:nvSpPr>
          <p:spPr>
            <a:xfrm>
              <a:off x="2199503" y="3987114"/>
              <a:ext cx="36246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650102" y="3987114"/>
              <a:ext cx="40041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83720" y="3987114"/>
              <a:ext cx="350961"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31459" y="3987114"/>
              <a:ext cx="337752"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53324" y="3700160"/>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a:t>2022</a:t>
              </a:r>
            </a:p>
          </p:txBody>
        </p:sp>
        <p:sp>
          <p:nvSpPr>
            <p:cNvPr id="13" name="TextBox 12"/>
            <p:cNvSpPr txBox="1"/>
            <p:nvPr/>
          </p:nvSpPr>
          <p:spPr>
            <a:xfrm>
              <a:off x="5747128" y="3701408"/>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smtClean="0"/>
                <a:t>2023</a:t>
              </a:r>
              <a:endParaRPr lang="en-US" i="0" dirty="0"/>
            </a:p>
          </p:txBody>
        </p:sp>
      </p:gr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50</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054443" y="930876"/>
            <a:ext cx="4688874" cy="5488776"/>
          </a:xfrm>
          <a:prstGeom prst="rect">
            <a:avLst/>
          </a:prstGeom>
          <a:noFill/>
        </p:spPr>
      </p:pic>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a:t>
            </a:r>
            <a:r>
              <a:rPr lang="en-US" dirty="0" smtClean="0"/>
              <a:t>comps OSA</a:t>
            </a:r>
            <a:endParaRPr lang="en-US"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51</a:t>
            </a:fld>
            <a:endParaRPr lang="en-US" sz="1400" dirty="0"/>
          </a:p>
        </p:txBody>
      </p:sp>
    </p:spTree>
    <p:extLst>
      <p:ext uri="{BB962C8B-B14F-4D97-AF65-F5344CB8AC3E}">
        <p14:creationId xmlns:p14="http://schemas.microsoft.com/office/powerpoint/2010/main" val="32068092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52</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0766" y="837470"/>
            <a:ext cx="5901690" cy="5578475"/>
          </a:xfrm>
          <a:prstGeom prst="rect">
            <a:avLst/>
          </a:prstGeom>
          <a:noFill/>
        </p:spPr>
      </p:pic>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53</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4085" y="746177"/>
            <a:ext cx="5944235" cy="592582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667" t="15935" r="24358" b="16498"/>
          <a:stretch/>
        </p:blipFill>
        <p:spPr>
          <a:xfrm>
            <a:off x="5970710" y="972065"/>
            <a:ext cx="3089190" cy="2471351"/>
          </a:xfrm>
          <a:prstGeom prst="rect">
            <a:avLst/>
          </a:prstGeom>
        </p:spPr>
      </p:pic>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68079" y="734569"/>
            <a:ext cx="5141889" cy="3746500"/>
          </a:xfrm>
        </p:spPr>
        <p:txBody>
          <a:bodyPr>
            <a:normAutofit/>
          </a:bodyPr>
          <a:lstStyle/>
          <a:p>
            <a:r>
              <a:rPr lang="en-US" dirty="0" smtClean="0"/>
              <a:t>Weight-at-age figure placeholder</a:t>
            </a:r>
            <a:endParaRPr lang="en-US" dirty="0" smtClean="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54</a:t>
            </a:fld>
            <a:endParaRPr lang="en-US" sz="1400" dirty="0"/>
          </a:p>
        </p:txBody>
      </p:sp>
    </p:spTree>
    <p:extLst>
      <p:ext uri="{BB962C8B-B14F-4D97-AF65-F5344CB8AC3E}">
        <p14:creationId xmlns:p14="http://schemas.microsoft.com/office/powerpoint/2010/main" val="1899714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a:t>
            </a:r>
            <a:r>
              <a:rPr lang="en-US" dirty="0" smtClean="0"/>
              <a:t>In terms of forecasts, 2022 &amp; 2023 data most influential in last 10 years, driven by index data sources</a:t>
            </a:r>
            <a:endParaRPr lang="en-US" dirty="0" smtClean="0"/>
          </a:p>
          <a:p>
            <a:pPr lvl="1"/>
            <a:r>
              <a:rPr lang="en-US" dirty="0" smtClean="0"/>
              <a:t>Jitter: (CV </a:t>
            </a:r>
            <a:r>
              <a:rPr lang="en-US" dirty="0"/>
              <a:t>of 0.05 and 50 </a:t>
            </a:r>
            <a:r>
              <a:rPr lang="en-US" dirty="0" smtClean="0"/>
              <a:t>runs) </a:t>
            </a:r>
            <a:r>
              <a:rPr lang="en-US" dirty="0" smtClean="0"/>
              <a:t>49 </a:t>
            </a:r>
            <a:r>
              <a:rPr lang="en-US" dirty="0"/>
              <a:t>of the 50 </a:t>
            </a:r>
            <a:r>
              <a:rPr lang="en-US" dirty="0" smtClean="0"/>
              <a:t>converged; </a:t>
            </a:r>
            <a:r>
              <a:rPr lang="en-US" dirty="0" smtClean="0"/>
              <a:t>80% </a:t>
            </a:r>
            <a:r>
              <a:rPr lang="en-US" dirty="0" smtClean="0"/>
              <a:t>at MLE</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pic>
        <p:nvPicPr>
          <p:cNvPr id="8" name="Picture 7" descr="C:\AA - PH Stuff\Asmnts\goa_pcod\2023\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107092" y="2025198"/>
            <a:ext cx="4246719" cy="4454415"/>
          </a:xfrm>
          <a:prstGeom prst="rect">
            <a:avLst/>
          </a:prstGeom>
          <a:noFill/>
          <a:ln>
            <a:noFill/>
          </a:ln>
          <a:effectLst>
            <a:outerShdw blurRad="63500" sx="102000" sy="102000" algn="ctr" rotWithShape="0">
              <a:prstClr val="black">
                <a:alpha val="40000"/>
              </a:prstClr>
            </a:outerShdw>
          </a:effectLst>
        </p:spPr>
      </p:pic>
      <p:pic>
        <p:nvPicPr>
          <p:cNvPr id="9" name="Picture 8"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77379" y="2025198"/>
            <a:ext cx="4520514" cy="446490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a:t>
            </a:r>
            <a:r>
              <a:rPr lang="en-US" dirty="0" smtClean="0"/>
              <a:t>: MCMC </a:t>
            </a:r>
            <a:endParaRPr lang="en-US" dirty="0" smtClean="0"/>
          </a:p>
          <a:p>
            <a:pPr lvl="1"/>
            <a:r>
              <a:rPr lang="en-US" dirty="0" smtClean="0"/>
              <a:t>MLE and MCMC estimates of key parameters in agreement</a:t>
            </a:r>
            <a:endParaRPr lang="en-US"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56</a:t>
            </a:fld>
            <a:endParaRPr lang="en-US" sz="1400" dirty="0"/>
          </a:p>
        </p:txBody>
      </p:sp>
      <p:pic>
        <p:nvPicPr>
          <p:cNvPr id="7" name="Picture 6" descr="C:\AA - PH Stuff\Asmnts\goa_pcod\2023\plots\other\param_mcmc.png"/>
          <p:cNvPicPr/>
          <p:nvPr/>
        </p:nvPicPr>
        <p:blipFill>
          <a:blip r:embed="rId2">
            <a:extLst>
              <a:ext uri="{28A0092B-C50C-407E-A947-70E740481C1C}">
                <a14:useLocalDpi xmlns:a14="http://schemas.microsoft.com/office/drawing/2010/main" val="0"/>
              </a:ext>
            </a:extLst>
          </a:blip>
          <a:srcRect/>
          <a:stretch>
            <a:fillRect/>
          </a:stretch>
        </p:blipFill>
        <p:spPr bwMode="auto">
          <a:xfrm>
            <a:off x="1977082" y="1644009"/>
            <a:ext cx="5231026" cy="50286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99751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a:t>
            </a:r>
            <a:r>
              <a:rPr lang="en-US" dirty="0" smtClean="0"/>
              <a:t>MCMC</a:t>
            </a:r>
            <a:endParaRPr lang="en-US" dirty="0" smtClean="0"/>
          </a:p>
          <a:p>
            <a:pPr lvl="1"/>
            <a:r>
              <a:rPr lang="en-US" dirty="0" smtClean="0"/>
              <a:t>Chains are mixed, correlations that come up are what we would expect</a:t>
            </a:r>
            <a:endParaRPr lang="en-US"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pic>
        <p:nvPicPr>
          <p:cNvPr id="5" name="Picture 4" descr="C:\AA - PH Stuff\Asmnts\goa_pcod\2023\plots\other\param_mcmc_nuts.png"/>
          <p:cNvPicPr/>
          <p:nvPr/>
        </p:nvPicPr>
        <p:blipFill>
          <a:blip r:embed="rId2">
            <a:extLst>
              <a:ext uri="{28A0092B-C50C-407E-A947-70E740481C1C}">
                <a14:useLocalDpi xmlns:a14="http://schemas.microsoft.com/office/drawing/2010/main" val="0"/>
              </a:ext>
            </a:extLst>
          </a:blip>
          <a:srcRect/>
          <a:stretch>
            <a:fillRect/>
          </a:stretch>
        </p:blipFill>
        <p:spPr bwMode="auto">
          <a:xfrm>
            <a:off x="1869989" y="1639329"/>
            <a:ext cx="5121876" cy="47739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33029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313038" y="2080996"/>
            <a:ext cx="4331703" cy="2916323"/>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820573" y="3154789"/>
            <a:ext cx="4059816" cy="1730837"/>
          </a:xfrm>
        </p:spPr>
        <p:txBody>
          <a:bodyPr>
            <a:normAutofit/>
          </a:bodyPr>
          <a:lstStyle/>
          <a:p>
            <a:r>
              <a:rPr lang="en-US" dirty="0" smtClean="0"/>
              <a:t>Low recent SSB retrospective pattern in both model and </a:t>
            </a:r>
            <a:r>
              <a:rPr lang="en-US" dirty="0" smtClean="0"/>
              <a:t>data (but increased from 2022)</a:t>
            </a:r>
            <a:endParaRPr lang="en-US" dirty="0" smtClean="0"/>
          </a:p>
        </p:txBody>
      </p:sp>
      <p:pic>
        <p:nvPicPr>
          <p:cNvPr id="7" name="Picture 6" descr="C:\AA - PH Stuff\Asmnts\goa_pcod\2023\plots\other\retro_SSB.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052" y="636935"/>
            <a:ext cx="5199380" cy="2752725"/>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pic>
        <p:nvPicPr>
          <p:cNvPr id="8" name="Picture 7" descr="C:\AA - PH Stuff\Asmnts\goa_pcod\2023\plots\other\yc_retro.png"/>
          <p:cNvPicPr/>
          <p:nvPr/>
        </p:nvPicPr>
        <p:blipFill>
          <a:blip r:embed="rId3">
            <a:extLst>
              <a:ext uri="{28A0092B-C50C-407E-A947-70E740481C1C}">
                <a14:useLocalDpi xmlns:a14="http://schemas.microsoft.com/office/drawing/2010/main" val="0"/>
              </a:ext>
            </a:extLst>
          </a:blip>
          <a:srcRect/>
          <a:stretch>
            <a:fillRect/>
          </a:stretch>
        </p:blipFill>
        <p:spPr bwMode="auto">
          <a:xfrm>
            <a:off x="3317918" y="1330960"/>
            <a:ext cx="5210175" cy="2976880"/>
          </a:xfrm>
          <a:prstGeom prst="rect">
            <a:avLst/>
          </a:prstGeom>
          <a:noFill/>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2620E0F9-AA6E-4737-8125-E84B25CA6788}"/>
              </a:ext>
            </a:extLst>
          </p:cNvPr>
          <p:cNvSpPr txBox="1">
            <a:spLocks/>
          </p:cNvSpPr>
          <p:nvPr/>
        </p:nvSpPr>
        <p:spPr>
          <a:xfrm>
            <a:off x="446399" y="538639"/>
            <a:ext cx="2596551" cy="43037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Positive retrospective pattern in recruitment: continues to decrease year-class strength as data added</a:t>
            </a:r>
            <a:endParaRPr lang="en-US" dirty="0" smtClean="0"/>
          </a:p>
        </p:txBody>
      </p:sp>
    </p:spTree>
    <p:extLst>
      <p:ext uri="{BB962C8B-B14F-4D97-AF65-F5344CB8AC3E}">
        <p14:creationId xmlns:p14="http://schemas.microsoft.com/office/powerpoint/2010/main" val="1371106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92500" lnSpcReduction="20000"/>
          </a:bodyPr>
          <a:lstStyle/>
          <a:p>
            <a:r>
              <a:rPr lang="en-US" i="1" dirty="0" smtClean="0"/>
              <a:t>“</a:t>
            </a:r>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88671" y="1020614"/>
            <a:ext cx="3116043"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endParaRPr lang="en-US" dirty="0"/>
          </a:p>
          <a:p>
            <a:endParaRPr lang="en-US" dirty="0" smtClean="0"/>
          </a:p>
          <a:p>
            <a:r>
              <a:rPr lang="en-US" dirty="0"/>
              <a:t>Recruitment </a:t>
            </a:r>
            <a:r>
              <a:rPr lang="en-US" dirty="0" err="1" smtClean="0"/>
              <a:t>devs</a:t>
            </a:r>
            <a:r>
              <a:rPr lang="en-US" dirty="0" smtClean="0"/>
              <a:t> </a:t>
            </a:r>
            <a:r>
              <a:rPr lang="en-US" dirty="0" smtClean="0"/>
              <a:t>in</a:t>
            </a:r>
            <a:r>
              <a:rPr lang="en-US" dirty="0" smtClean="0"/>
              <a:t>creased 2014 – 2019, decreased 2020 on in </a:t>
            </a:r>
            <a:r>
              <a:rPr lang="en-US" dirty="0"/>
              <a:t>the </a:t>
            </a:r>
            <a:r>
              <a:rPr lang="en-US" dirty="0" smtClean="0"/>
              <a:t>2023 </a:t>
            </a:r>
            <a:r>
              <a:rPr lang="en-US" dirty="0"/>
              <a:t>assessment compared to </a:t>
            </a:r>
            <a:r>
              <a:rPr lang="en-US" dirty="0" smtClean="0"/>
              <a:t>2022</a:t>
            </a:r>
            <a:endParaRPr lang="en-US" dirty="0"/>
          </a:p>
          <a:p>
            <a:endParaRPr lang="en-US" dirty="0"/>
          </a:p>
          <a:p>
            <a:endParaRPr lang="en-US" dirty="0" smtClean="0"/>
          </a:p>
          <a:p>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710" r="4401" b="10867"/>
          <a:stretch/>
        </p:blipFill>
        <p:spPr>
          <a:xfrm>
            <a:off x="3216093" y="717140"/>
            <a:ext cx="5682055" cy="2685535"/>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093" y="3510346"/>
            <a:ext cx="5682055" cy="325291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13750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03" y="1263856"/>
            <a:ext cx="5862767" cy="3350153"/>
          </a:xfrm>
          <a:prstGeom prst="rect">
            <a:avLst/>
          </a:prstGeom>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365596" y="1386203"/>
            <a:ext cx="2564220" cy="3746514"/>
          </a:xfrm>
        </p:spPr>
        <p:txBody>
          <a:bodyPr>
            <a:normAutofit/>
          </a:bodyPr>
          <a:lstStyle/>
          <a:p>
            <a:r>
              <a:rPr lang="en-US" dirty="0" smtClean="0"/>
              <a:t>M decreased in </a:t>
            </a:r>
            <a:r>
              <a:rPr lang="en-US" dirty="0" smtClean="0"/>
              <a:t>2023 </a:t>
            </a:r>
            <a:r>
              <a:rPr lang="en-US" dirty="0" smtClean="0"/>
              <a:t>assessment compared to </a:t>
            </a:r>
            <a:r>
              <a:rPr lang="en-US" dirty="0" smtClean="0"/>
              <a:t>2022</a:t>
            </a:r>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3" y="605774"/>
            <a:ext cx="3124299" cy="1785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a:t>
            </a:r>
            <a:r>
              <a:rPr lang="en-US" dirty="0" smtClean="0"/>
              <a:t>de</a:t>
            </a:r>
            <a:r>
              <a:rPr lang="en-US" dirty="0" smtClean="0"/>
              <a:t>creased </a:t>
            </a:r>
            <a:r>
              <a:rPr lang="en-US" dirty="0" smtClean="0"/>
              <a:t>in 2022 for all fleets, Pot fleet continues to </a:t>
            </a:r>
            <a:r>
              <a:rPr lang="en-US" dirty="0" smtClean="0"/>
              <a:t>have largest F (keep in mind </a:t>
            </a:r>
            <a:r>
              <a:rPr lang="en-US" dirty="0" err="1" smtClean="0"/>
              <a:t>selex</a:t>
            </a:r>
            <a:r>
              <a:rPr lang="en-US" dirty="0" smtClean="0"/>
              <a:t> though)</a:t>
            </a:r>
            <a:endParaRPr lang="en-US" dirty="0" smtClean="0"/>
          </a:p>
        </p:txBody>
      </p:sp>
      <p:pic>
        <p:nvPicPr>
          <p:cNvPr id="8" name="Picture 7"/>
          <p:cNvPicPr/>
          <p:nvPr/>
        </p:nvPicPr>
        <p:blipFill rotWithShape="1">
          <a:blip r:embed="rId3">
            <a:extLst>
              <a:ext uri="{28A0092B-C50C-407E-A947-70E740481C1C}">
                <a14:useLocalDpi xmlns:a14="http://schemas.microsoft.com/office/drawing/2010/main" val="0"/>
              </a:ext>
            </a:extLst>
          </a:blip>
          <a:srcRect b="7503"/>
          <a:stretch/>
        </p:blipFill>
        <p:spPr bwMode="auto">
          <a:xfrm>
            <a:off x="3451654" y="691978"/>
            <a:ext cx="5123935" cy="422601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a:t>
            </a:r>
            <a:r>
              <a:rPr lang="en-US" dirty="0" smtClean="0"/>
              <a:t>projected to decrease in near term, then increase</a:t>
            </a:r>
            <a:endParaRPr lang="en-US" dirty="0" smtClean="0"/>
          </a:p>
          <a:p>
            <a:endParaRPr lang="en-US" dirty="0"/>
          </a:p>
          <a:p>
            <a:r>
              <a:rPr lang="en-US" dirty="0" smtClean="0"/>
              <a:t>Low recent recruitment estimates with precision, projected average recruitment larger than recent </a:t>
            </a:r>
            <a:r>
              <a:rPr lang="en-US" dirty="0" smtClean="0"/>
              <a:t>recruitments (since 2014)</a:t>
            </a:r>
            <a:endParaRPr lang="en-US" dirty="0" smtClean="0"/>
          </a:p>
        </p:txBody>
      </p:sp>
      <p:pic>
        <p:nvPicPr>
          <p:cNvPr id="8" name="Picture 7" descr="C:\AA - PH Stuff\Asmnts\goa_pcod\2023\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4135395" y="716521"/>
            <a:ext cx="4215714" cy="414043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2678307638"/>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64</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010653"/>
            <a:ext cx="3030461" cy="4973549"/>
          </a:xfrm>
        </p:spPr>
        <p:txBody>
          <a:bodyPr>
            <a:normAutofit/>
          </a:bodyPr>
          <a:lstStyle/>
          <a:p>
            <a:r>
              <a:rPr lang="en-US" dirty="0" smtClean="0"/>
              <a:t>Tier 3b: on the ramp</a:t>
            </a:r>
          </a:p>
          <a:p>
            <a:endParaRPr lang="en-US" dirty="0" smtClean="0"/>
          </a:p>
          <a:p>
            <a:r>
              <a:rPr lang="en-US" dirty="0" smtClean="0"/>
              <a:t>Moving down the ramp from 22 to 24</a:t>
            </a:r>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2023 = </a:t>
            </a:r>
            <a:r>
              <a:rPr lang="en-US" i="1" dirty="0" smtClean="0"/>
              <a:t>B</a:t>
            </a:r>
            <a:r>
              <a:rPr lang="en-US" i="1" baseline="-25000" dirty="0" smtClean="0"/>
              <a:t>25.5%</a:t>
            </a:r>
          </a:p>
          <a:p>
            <a:endParaRPr lang="en-US" i="1" baseline="-25000" dirty="0"/>
          </a:p>
          <a:p>
            <a:r>
              <a:rPr lang="en-US" dirty="0" smtClean="0"/>
              <a:t>Projected to decrease to </a:t>
            </a:r>
            <a:r>
              <a:rPr lang="en-US" i="1" dirty="0" smtClean="0"/>
              <a:t>B</a:t>
            </a:r>
            <a:r>
              <a:rPr lang="en-US" i="1" baseline="-25000" dirty="0" smtClean="0"/>
              <a:t>24%</a:t>
            </a:r>
            <a:r>
              <a:rPr lang="en-US" i="1" dirty="0" smtClean="0"/>
              <a:t> </a:t>
            </a:r>
            <a:r>
              <a:rPr lang="en-US" dirty="0" smtClean="0"/>
              <a:t>in 2024</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65</a:t>
            </a:fld>
            <a:endParaRPr lang="en-US" sz="1400"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534"/>
          <a:stretch/>
        </p:blipFill>
        <p:spPr>
          <a:xfrm>
            <a:off x="3734805" y="1572816"/>
            <a:ext cx="4683462" cy="42837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94892" y="1565592"/>
            <a:ext cx="4328102" cy="4446917"/>
          </a:xfrm>
        </p:spPr>
        <p:txBody>
          <a:bodyPr>
            <a:noAutofit/>
          </a:bodyPr>
          <a:lstStyle/>
          <a:p>
            <a:r>
              <a:rPr lang="en-US" dirty="0" smtClean="0"/>
              <a:t>Assessment considerations:</a:t>
            </a:r>
          </a:p>
          <a:p>
            <a:pPr lvl="1"/>
            <a:r>
              <a:rPr lang="en-US" sz="1800" dirty="0" smtClean="0"/>
              <a:t>Positive residual pattern in Longline survey RPNs</a:t>
            </a:r>
          </a:p>
          <a:p>
            <a:pPr lvl="1"/>
            <a:r>
              <a:rPr lang="en-US" sz="1800" dirty="0" smtClean="0"/>
              <a:t>Below average recruitment estimated in last 7 years, and has undesirable retrospective pattern</a:t>
            </a:r>
          </a:p>
          <a:p>
            <a:pPr lvl="1"/>
            <a:r>
              <a:rPr lang="en-US" sz="1800" dirty="0" smtClean="0"/>
              <a:t>Projected average recruitment hasn’t been estimated since 2013 </a:t>
            </a:r>
          </a:p>
          <a:p>
            <a:pPr lvl="1"/>
            <a:r>
              <a:rPr lang="en-US" sz="1800" dirty="0" smtClean="0"/>
              <a:t>Mid- to long-term outlook of stock sensitive to recruitment assumptions used in projections</a:t>
            </a:r>
          </a:p>
          <a:p>
            <a:pPr lvl="1"/>
            <a:r>
              <a:rPr lang="en-US" sz="1800" dirty="0" smtClean="0"/>
              <a:t>Due to these concerns: Level 2</a:t>
            </a:r>
            <a:endParaRPr lang="en-US" sz="1800" dirty="0"/>
          </a:p>
        </p:txBody>
      </p:sp>
      <p:grpSp>
        <p:nvGrpSpPr>
          <p:cNvPr id="7" name="Group 6"/>
          <p:cNvGrpSpPr/>
          <p:nvPr/>
        </p:nvGrpSpPr>
        <p:grpSpPr>
          <a:xfrm>
            <a:off x="4370983" y="1565592"/>
            <a:ext cx="4781643" cy="4413870"/>
            <a:chOff x="4430992" y="1764792"/>
            <a:chExt cx="4548647" cy="4361421"/>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576" t="42184" r="10916" b="7460"/>
            <a:stretch/>
          </p:blipFill>
          <p:spPr>
            <a:xfrm>
              <a:off x="4561305" y="1764792"/>
              <a:ext cx="3986785" cy="124358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963" t="34326" r="10999"/>
            <a:stretch/>
          </p:blipFill>
          <p:spPr>
            <a:xfrm>
              <a:off x="4547228" y="4489704"/>
              <a:ext cx="4000862" cy="163650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32883" r="1596" b="7313"/>
            <a:stretch/>
          </p:blipFill>
          <p:spPr>
            <a:xfrm>
              <a:off x="4430992" y="3008376"/>
              <a:ext cx="4548647" cy="1481328"/>
            </a:xfrm>
            <a:prstGeom prst="rect">
              <a:avLst/>
            </a:prstGeom>
          </p:spPr>
        </p:pic>
      </p:grpSp>
      <p:sp>
        <p:nvSpPr>
          <p:cNvPr id="10"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31120" y="1576214"/>
            <a:ext cx="1119294" cy="393192"/>
          </a:xfrm>
        </p:spPr>
        <p:txBody>
          <a:bodyPr>
            <a:normAutofit/>
          </a:bodyPr>
          <a:lstStyle/>
          <a:p>
            <a:pPr marL="0" indent="0">
              <a:buNone/>
            </a:pPr>
            <a:r>
              <a:rPr lang="en-US" dirty="0" smtClean="0"/>
              <a:t>1977  on</a:t>
            </a:r>
            <a:endParaRPr lang="en-US" dirty="0"/>
          </a:p>
        </p:txBody>
      </p:sp>
      <p:sp>
        <p:nvSpPr>
          <p:cNvPr id="11"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17328" y="2915573"/>
            <a:ext cx="1119294" cy="393192"/>
          </a:xfrm>
        </p:spPr>
        <p:txBody>
          <a:bodyPr>
            <a:normAutofit/>
          </a:bodyPr>
          <a:lstStyle/>
          <a:p>
            <a:pPr marL="0" indent="0">
              <a:buNone/>
            </a:pPr>
            <a:r>
              <a:rPr lang="en-US" dirty="0" smtClean="0"/>
              <a:t>2010  on</a:t>
            </a:r>
            <a:endParaRPr lang="en-US" dirty="0"/>
          </a:p>
        </p:txBody>
      </p:sp>
      <p:sp>
        <p:nvSpPr>
          <p:cNvPr id="1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93633" y="5321607"/>
            <a:ext cx="1119294" cy="393192"/>
          </a:xfrm>
        </p:spPr>
        <p:txBody>
          <a:bodyPr>
            <a:normAutofit/>
          </a:bodyPr>
          <a:lstStyle/>
          <a:p>
            <a:pPr marL="0" indent="0">
              <a:buNone/>
            </a:pPr>
            <a:r>
              <a:rPr lang="en-US" dirty="0" smtClean="0"/>
              <a:t>2014  on</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66</a:t>
            </a:fld>
            <a:endParaRPr lang="en-US" sz="1400" dirty="0"/>
          </a:p>
        </p:txBody>
      </p:sp>
      <p:graphicFrame>
        <p:nvGraphicFramePr>
          <p:cNvPr id="9" name="Table 8"/>
          <p:cNvGraphicFramePr>
            <a:graphicFrameLocks noGrp="1"/>
          </p:cNvGraphicFramePr>
          <p:nvPr>
            <p:extLst>
              <p:ext uri="{D42A27DB-BD31-4B8C-83A1-F6EECF244321}">
                <p14:modId xmlns:p14="http://schemas.microsoft.com/office/powerpoint/2010/main" val="1422394868"/>
              </p:ext>
            </p:extLst>
          </p:nvPr>
        </p:nvGraphicFramePr>
        <p:xfrm>
          <a:off x="1191735" y="6068440"/>
          <a:ext cx="6188542" cy="652780"/>
        </p:xfrm>
        <a:graphic>
          <a:graphicData uri="http://schemas.openxmlformats.org/drawingml/2006/table">
            <a:tbl>
              <a:tblPr>
                <a:tableStyleId>{5C22544A-7EE6-4342-B048-85BDC9FD1C3A}</a:tableStyleId>
              </a:tblPr>
              <a:tblGrid>
                <a:gridCol w="1375231">
                  <a:extLst>
                    <a:ext uri="{9D8B030D-6E8A-4147-A177-3AD203B41FA5}">
                      <a16:colId xmlns:a16="http://schemas.microsoft.com/office/drawing/2014/main" val="532663497"/>
                    </a:ext>
                  </a:extLst>
                </a:gridCol>
                <a:gridCol w="1604437">
                  <a:extLst>
                    <a:ext uri="{9D8B030D-6E8A-4147-A177-3AD203B41FA5}">
                      <a16:colId xmlns:a16="http://schemas.microsoft.com/office/drawing/2014/main" val="283504217"/>
                    </a:ext>
                  </a:extLst>
                </a:gridCol>
                <a:gridCol w="1604437">
                  <a:extLst>
                    <a:ext uri="{9D8B030D-6E8A-4147-A177-3AD203B41FA5}">
                      <a16:colId xmlns:a16="http://schemas.microsoft.com/office/drawing/2014/main" val="4008993385"/>
                    </a:ext>
                  </a:extLst>
                </a:gridCol>
                <a:gridCol w="1604437">
                  <a:extLst>
                    <a:ext uri="{9D8B030D-6E8A-4147-A177-3AD203B41FA5}">
                      <a16:colId xmlns:a16="http://schemas.microsoft.com/office/drawing/2014/main" val="398603866"/>
                    </a:ext>
                  </a:extLst>
                </a:gridCol>
              </a:tblGrid>
              <a:tr h="184150">
                <a:tc>
                  <a:txBody>
                    <a:bodyPr/>
                    <a:lstStyle/>
                    <a:p>
                      <a:pPr algn="l" fontAlgn="b"/>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solidFill>
                      <a:schemeClr val="bg1"/>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Status quo</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2010 on</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2014 on</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extLst>
                  <a:ext uri="{0D108BD9-81ED-4DB2-BD59-A6C34878D82A}">
                    <a16:rowId xmlns:a16="http://schemas.microsoft.com/office/drawing/2014/main" val="1021938"/>
                  </a:ext>
                </a:extLst>
              </a:tr>
              <a:tr h="184150">
                <a:tc>
                  <a:txBody>
                    <a:bodyPr/>
                    <a:lstStyle/>
                    <a:p>
                      <a:pPr algn="l" fontAlgn="b"/>
                      <a:r>
                        <a:rPr lang="en-US" sz="2100" u="none" strike="noStrike" dirty="0">
                          <a:solidFill>
                            <a:schemeClr val="bg1"/>
                          </a:solidFill>
                          <a:effectLst/>
                          <a:latin typeface="Arial" panose="020B0604020202020204" pitchFamily="34" charset="0"/>
                          <a:cs typeface="Arial" panose="020B0604020202020204" pitchFamily="34" charset="0"/>
                        </a:rPr>
                        <a:t>2023 ABC</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b">
                    <a:solidFill>
                      <a:schemeClr val="accent1">
                        <a:lumMod val="75000"/>
                      </a:schemeClr>
                    </a:solidFill>
                  </a:tcPr>
                </a:tc>
                <a:tc>
                  <a:txBody>
                    <a:bodyPr/>
                    <a:lstStyle/>
                    <a:p>
                      <a:pPr algn="ctr" fontAlgn="b"/>
                      <a:r>
                        <a:rPr lang="en-US" sz="2100" u="none" strike="noStrike">
                          <a:effectLst/>
                          <a:latin typeface="Arial" panose="020B0604020202020204" pitchFamily="34" charset="0"/>
                          <a:cs typeface="Arial" panose="020B0604020202020204" pitchFamily="34" charset="0"/>
                        </a:rPr>
                        <a:t>       24,634 </a:t>
                      </a:r>
                      <a:endParaRPr lang="en-US" sz="2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b"/>
                      <a:r>
                        <a:rPr lang="en-US" sz="2100" u="none" strike="noStrike" dirty="0">
                          <a:effectLst/>
                          <a:latin typeface="Arial" panose="020B0604020202020204" pitchFamily="34" charset="0"/>
                          <a:cs typeface="Arial" panose="020B0604020202020204" pitchFamily="34" charset="0"/>
                        </a:rPr>
                        <a:t>       23,263 </a:t>
                      </a:r>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b"/>
                      <a:r>
                        <a:rPr lang="en-US" sz="2100" u="none" strike="noStrike" dirty="0">
                          <a:effectLst/>
                          <a:latin typeface="Arial" panose="020B0604020202020204" pitchFamily="34" charset="0"/>
                          <a:cs typeface="Arial" panose="020B0604020202020204" pitchFamily="34" charset="0"/>
                        </a:rPr>
                        <a:t>       22,177 </a:t>
                      </a:r>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403052680"/>
                  </a:ext>
                </a:extLst>
              </a:tr>
            </a:tbl>
          </a:graphicData>
        </a:graphic>
      </p:graphicFrame>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34323" y="1635070"/>
            <a:ext cx="3683909" cy="4930322"/>
          </a:xfrm>
        </p:spPr>
        <p:txBody>
          <a:bodyPr>
            <a:normAutofit/>
          </a:bodyPr>
          <a:lstStyle/>
          <a:p>
            <a:r>
              <a:rPr lang="en-US" dirty="0" smtClean="0"/>
              <a:t>Pop </a:t>
            </a:r>
            <a:r>
              <a:rPr lang="en-US" dirty="0" err="1" smtClean="0"/>
              <a:t>dy</a:t>
            </a:r>
            <a:r>
              <a:rPr lang="en-US" dirty="0" smtClean="0"/>
              <a:t> considerations:</a:t>
            </a:r>
          </a:p>
          <a:p>
            <a:pPr lvl="1"/>
            <a:r>
              <a:rPr lang="en-US" sz="1800" dirty="0" smtClean="0"/>
              <a:t>Persistently low spawning biomass</a:t>
            </a:r>
          </a:p>
          <a:p>
            <a:pPr lvl="1"/>
            <a:r>
              <a:rPr lang="en-US" sz="1800" dirty="0" smtClean="0"/>
              <a:t>Persistently low recruitment</a:t>
            </a:r>
          </a:p>
          <a:p>
            <a:pPr lvl="1"/>
            <a:r>
              <a:rPr lang="en-US" sz="1800" dirty="0" smtClean="0"/>
              <a:t>Level 2</a:t>
            </a:r>
          </a:p>
          <a:p>
            <a:pPr lvl="1"/>
            <a:endParaRPr lang="en-US" sz="1800"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332276" y="1500274"/>
            <a:ext cx="3683909"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Basin effect occurring?</a:t>
            </a:r>
          </a:p>
          <a:p>
            <a:pPr lvl="1"/>
            <a:r>
              <a:rPr lang="en-US" sz="1800" dirty="0" smtClean="0"/>
              <a:t>Will look at spatial constriction of catch</a:t>
            </a:r>
          </a:p>
          <a:p>
            <a:pPr lvl="1"/>
            <a:r>
              <a:rPr lang="en-US" sz="1800" dirty="0" smtClean="0"/>
              <a:t>Level 1</a:t>
            </a:r>
          </a:p>
          <a:p>
            <a:pPr lvl="1"/>
            <a:endParaRPr lang="en-US" sz="1800" dirty="0"/>
          </a:p>
        </p:txBody>
      </p:sp>
      <p:grpSp>
        <p:nvGrpSpPr>
          <p:cNvPr id="20" name="Group 19"/>
          <p:cNvGrpSpPr/>
          <p:nvPr/>
        </p:nvGrpSpPr>
        <p:grpSpPr>
          <a:xfrm>
            <a:off x="3557458" y="1809847"/>
            <a:ext cx="1586654" cy="4580768"/>
            <a:chOff x="3557458" y="1809847"/>
            <a:chExt cx="1586654" cy="4580768"/>
          </a:xfrm>
        </p:grpSpPr>
        <p:pic>
          <p:nvPicPr>
            <p:cNvPr id="15" name="Picture 14"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l="58862" r="20364"/>
            <a:stretch/>
          </p:blipFill>
          <p:spPr bwMode="auto">
            <a:xfrm>
              <a:off x="3946248" y="1809847"/>
              <a:ext cx="1069848" cy="4580768"/>
            </a:xfrm>
            <a:prstGeom prst="rect">
              <a:avLst/>
            </a:prstGeom>
            <a:noFill/>
            <a:ln>
              <a:noFill/>
            </a:ln>
          </p:spPr>
        </p:pic>
        <p:pic>
          <p:nvPicPr>
            <p:cNvPr id="16" name="Picture 15"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r="92451"/>
            <a:stretch/>
          </p:blipFill>
          <p:spPr bwMode="auto">
            <a:xfrm>
              <a:off x="3557458" y="1809847"/>
              <a:ext cx="388790" cy="4580768"/>
            </a:xfrm>
            <a:prstGeom prst="rect">
              <a:avLst/>
            </a:prstGeom>
            <a:noFill/>
            <a:ln>
              <a:noFill/>
            </a:ln>
          </p:spPr>
        </p:pic>
        <p:pic>
          <p:nvPicPr>
            <p:cNvPr id="19" name="Picture 18"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l="97350" r="164"/>
            <a:stretch/>
          </p:blipFill>
          <p:spPr bwMode="auto">
            <a:xfrm>
              <a:off x="5016096" y="1809847"/>
              <a:ext cx="128016" cy="4580768"/>
            </a:xfrm>
            <a:prstGeom prst="rect">
              <a:avLst/>
            </a:prstGeom>
            <a:noFill/>
            <a:ln>
              <a:noFill/>
            </a:ln>
          </p:spPr>
        </p:pic>
      </p:grpSp>
      <p:sp>
        <p:nvSpPr>
          <p:cNvPr id="2" name="Slide Number Placeholder 1"/>
          <p:cNvSpPr>
            <a:spLocks noGrp="1"/>
          </p:cNvSpPr>
          <p:nvPr>
            <p:ph type="sldNum" sz="quarter" idx="12"/>
          </p:nvPr>
        </p:nvSpPr>
        <p:spPr/>
        <p:txBody>
          <a:bodyPr/>
          <a:lstStyle/>
          <a:p>
            <a:fld id="{D57F1E4F-1CFF-5643-939E-217C01CDF565}" type="slidenum">
              <a:rPr lang="en-US" sz="1400" smtClean="0"/>
              <a:pPr/>
              <a:t>67</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3567387"/>
            <a:ext cx="8621669" cy="2850666"/>
          </a:xfrm>
        </p:spPr>
        <p:txBody>
          <a:bodyPr>
            <a:normAutofit/>
          </a:bodyPr>
          <a:lstStyle/>
          <a:p>
            <a:r>
              <a:rPr lang="en-US" dirty="0" smtClean="0"/>
              <a:t>Overall:</a:t>
            </a:r>
          </a:p>
          <a:p>
            <a:pPr lvl="1"/>
            <a:r>
              <a:rPr lang="en-US" sz="1800" dirty="0" smtClean="0"/>
              <a:t>No recommendations to reduce from </a:t>
            </a:r>
            <a:r>
              <a:rPr lang="en-US" sz="1800" dirty="0" err="1" smtClean="0"/>
              <a:t>maxABC</a:t>
            </a:r>
            <a:endParaRPr lang="en-US" sz="1800" dirty="0" smtClean="0"/>
          </a:p>
          <a:p>
            <a:pPr lvl="1"/>
            <a:r>
              <a:rPr lang="en-US" sz="1800" dirty="0" smtClean="0"/>
              <a:t>But, will continue to monitor assessment and population dynamics considerations</a:t>
            </a:r>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68</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335057841"/>
              </p:ext>
            </p:extLst>
          </p:nvPr>
        </p:nvGraphicFramePr>
        <p:xfrm>
          <a:off x="449179" y="1635070"/>
          <a:ext cx="8289380" cy="2240280"/>
        </p:xfrm>
        <a:graphic>
          <a:graphicData uri="http://schemas.openxmlformats.org/drawingml/2006/table">
            <a:tbl>
              <a:tblPr firstRow="1" firstCol="1" bandRow="1">
                <a:tableStyleId>{5C22544A-7EE6-4342-B048-85BDC9FD1C3A}</a:tableStyleId>
              </a:tblPr>
              <a:tblGrid>
                <a:gridCol w="2072345">
                  <a:extLst>
                    <a:ext uri="{9D8B030D-6E8A-4147-A177-3AD203B41FA5}">
                      <a16:colId xmlns:a16="http://schemas.microsoft.com/office/drawing/2014/main" val="657291932"/>
                    </a:ext>
                  </a:extLst>
                </a:gridCol>
                <a:gridCol w="2072345">
                  <a:extLst>
                    <a:ext uri="{9D8B030D-6E8A-4147-A177-3AD203B41FA5}">
                      <a16:colId xmlns:a16="http://schemas.microsoft.com/office/drawing/2014/main" val="1545310557"/>
                    </a:ext>
                  </a:extLst>
                </a:gridCol>
                <a:gridCol w="2072345">
                  <a:extLst>
                    <a:ext uri="{9D8B030D-6E8A-4147-A177-3AD203B41FA5}">
                      <a16:colId xmlns:a16="http://schemas.microsoft.com/office/drawing/2014/main" val="780362493"/>
                    </a:ext>
                  </a:extLst>
                </a:gridCol>
                <a:gridCol w="2072345">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lgn="l" defTabSz="457200" rtl="0" eaLnBrk="1" latinLnBrk="0" hangingPunct="1">
                        <a:spcBef>
                          <a:spcPts val="0"/>
                        </a:spcBef>
                        <a:spcAft>
                          <a:spcPts val="0"/>
                        </a:spcAft>
                      </a:pPr>
                      <a:r>
                        <a:rPr lang="en-US" sz="2100" b="1" kern="1200" dirty="0">
                          <a:solidFill>
                            <a:schemeClr val="dk1"/>
                          </a:solidFill>
                          <a:effectLst/>
                          <a:latin typeface="Arial" panose="020B0604020202020204" pitchFamily="34" charset="0"/>
                          <a:ea typeface="+mn-ea"/>
                          <a:cs typeface="Arial" panose="020B0604020202020204" pitchFamily="34" charset="0"/>
                        </a:rPr>
                        <a:t>Level 2: </a:t>
                      </a:r>
                    </a:p>
                    <a:p>
                      <a:pPr marL="0" marR="0" algn="l" defTabSz="457200" rtl="0" eaLnBrk="1" latinLnBrk="0" hangingPunct="1">
                        <a:spcBef>
                          <a:spcPts val="0"/>
                        </a:spcBef>
                        <a:spcAft>
                          <a:spcPts val="0"/>
                        </a:spcAft>
                      </a:pPr>
                      <a:r>
                        <a:rPr lang="en-US" sz="2100" b="1" kern="1200" dirty="0">
                          <a:solidFill>
                            <a:schemeClr val="dk1"/>
                          </a:solidFill>
                          <a:effectLst/>
                          <a:latin typeface="Arial" panose="020B0604020202020204" pitchFamily="34" charset="0"/>
                          <a:ea typeface="+mn-ea"/>
                          <a:cs typeface="Arial" panose="020B0604020202020204" pitchFamily="34" charset="0"/>
                        </a:rPr>
                        <a:t>Substantially increased concern</a:t>
                      </a: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a:effectLst/>
                          <a:latin typeface="Arial" panose="020B0604020202020204" pitchFamily="34" charset="0"/>
                          <a:cs typeface="Arial" panose="020B0604020202020204" pitchFamily="34" charset="0"/>
                        </a:rPr>
                        <a:t>Substantially increased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a:effectLst/>
                          <a:latin typeface="Arial" panose="020B0604020202020204" pitchFamily="34" charset="0"/>
                          <a:cs typeface="Arial" panose="020B0604020202020204" pitchFamily="34" charset="0"/>
                        </a:rPr>
                        <a:t>Normal</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19.1a for 2023: 24% reduction in 2023 ABC compared to 2022</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69</a:t>
            </a:fld>
            <a:endParaRPr lang="en-US" sz="1400" dirty="0"/>
          </a:p>
        </p:txBody>
      </p:sp>
      <p:pic>
        <p:nvPicPr>
          <p:cNvPr id="8" name="Picture 7"/>
          <p:cNvPicPr>
            <a:picLocks noChangeAspect="1"/>
          </p:cNvPicPr>
          <p:nvPr/>
        </p:nvPicPr>
        <p:blipFill rotWithShape="1">
          <a:blip r:embed="rId3"/>
          <a:srcRect b="5473"/>
          <a:stretch/>
        </p:blipFill>
        <p:spPr>
          <a:xfrm>
            <a:off x="1207699" y="2130323"/>
            <a:ext cx="6504316" cy="4550939"/>
          </a:xfrm>
          <a:prstGeom prst="rect">
            <a:avLst/>
          </a:prstGeom>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11210" y="1408735"/>
            <a:ext cx="8621669" cy="831051"/>
          </a:xfrm>
        </p:spPr>
        <p:txBody>
          <a:bodyPr>
            <a:normAutofit/>
          </a:bodyPr>
          <a:lstStyle/>
          <a:p>
            <a:r>
              <a:rPr lang="en-US" dirty="0" smtClean="0"/>
              <a:t>No new data, no change to apportionment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70</a:t>
            </a:fld>
            <a:endParaRPr lang="en-US" sz="1400" dirty="0"/>
          </a:p>
        </p:txBody>
      </p:sp>
      <p:pic>
        <p:nvPicPr>
          <p:cNvPr id="5" name="Picture 4"/>
          <p:cNvPicPr>
            <a:picLocks noChangeAspect="1"/>
          </p:cNvPicPr>
          <p:nvPr/>
        </p:nvPicPr>
        <p:blipFill rotWithShape="1">
          <a:blip r:embed="rId3"/>
          <a:srcRect b="24303"/>
          <a:stretch/>
        </p:blipFill>
        <p:spPr>
          <a:xfrm>
            <a:off x="89730" y="2250772"/>
            <a:ext cx="8943149" cy="1048702"/>
          </a:xfrm>
          <a:prstGeom prst="rect">
            <a:avLst/>
          </a:prstGeom>
        </p:spPr>
      </p:pic>
      <p:grpSp>
        <p:nvGrpSpPr>
          <p:cNvPr id="8" name="Group 7"/>
          <p:cNvGrpSpPr/>
          <p:nvPr/>
        </p:nvGrpSpPr>
        <p:grpSpPr>
          <a:xfrm>
            <a:off x="1294166" y="3648973"/>
            <a:ext cx="5734475" cy="2991552"/>
            <a:chOff x="1175283" y="3476445"/>
            <a:chExt cx="5734475" cy="2991552"/>
          </a:xfrm>
          <a:effectLst>
            <a:outerShdw blurRad="63500" sx="102000" sy="102000" algn="ctr" rotWithShape="0">
              <a:prstClr val="black">
                <a:alpha val="40000"/>
              </a:prstClr>
            </a:outerShdw>
          </a:effectLst>
        </p:grpSpPr>
        <p:pic>
          <p:nvPicPr>
            <p:cNvPr id="7" name="Picture 6"/>
            <p:cNvPicPr/>
            <p:nvPr/>
          </p:nvPicPr>
          <p:blipFill rotWithShape="1">
            <a:blip r:embed="rId4">
              <a:extLst>
                <a:ext uri="{28A0092B-C50C-407E-A947-70E740481C1C}">
                  <a14:useLocalDpi xmlns:a14="http://schemas.microsoft.com/office/drawing/2010/main" val="0"/>
                </a:ext>
              </a:extLst>
            </a:blip>
            <a:srcRect t="9381" r="19332"/>
            <a:stretch/>
          </p:blipFill>
          <p:spPr bwMode="auto">
            <a:xfrm>
              <a:off x="1175283" y="3476445"/>
              <a:ext cx="5734475" cy="2991552"/>
            </a:xfrm>
            <a:prstGeom prst="rect">
              <a:avLst/>
            </a:prstGeom>
            <a:noFill/>
          </p:spPr>
        </p:pic>
        <p:pic>
          <p:nvPicPr>
            <p:cNvPr id="9" name="Picture 8"/>
            <p:cNvPicPr/>
            <p:nvPr/>
          </p:nvPicPr>
          <p:blipFill rotWithShape="1">
            <a:blip r:embed="rId4">
              <a:extLst>
                <a:ext uri="{28A0092B-C50C-407E-A947-70E740481C1C}">
                  <a14:useLocalDpi xmlns:a14="http://schemas.microsoft.com/office/drawing/2010/main" val="0"/>
                </a:ext>
              </a:extLst>
            </a:blip>
            <a:srcRect l="82731" t="34728" b="42015"/>
            <a:stretch/>
          </p:blipFill>
          <p:spPr bwMode="auto">
            <a:xfrm>
              <a:off x="5513714" y="3567657"/>
              <a:ext cx="1227602" cy="767751"/>
            </a:xfrm>
            <a:prstGeom prst="rect">
              <a:avLst/>
            </a:prstGeom>
            <a:noFill/>
          </p:spPr>
        </p:pic>
      </p:grpSp>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10" y="124601"/>
            <a:ext cx="1069272" cy="2028575"/>
          </a:xfrm>
        </p:spPr>
        <p:txBody>
          <a:bodyPr>
            <a:normAutofit/>
          </a:bodyPr>
          <a:lstStyle/>
          <a:p>
            <a:r>
              <a:rPr lang="en-US" dirty="0" smtClean="0"/>
              <a:t>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Take another look at fit to longline survey</a:t>
            </a:r>
          </a:p>
          <a:p>
            <a:r>
              <a:rPr lang="en-US" dirty="0" smtClean="0"/>
              <a:t>Pick up and investigate environmental link to growth again</a:t>
            </a:r>
          </a:p>
          <a:p>
            <a:r>
              <a:rPr lang="en-US" dirty="0" smtClean="0"/>
              <a:t>Possibly look at 2 index REMA model for apportionment</a:t>
            </a:r>
          </a:p>
          <a:p>
            <a:r>
              <a:rPr lang="en-US" dirty="0" smtClean="0"/>
              <a:t>Start having real conversations about how we use recruitment in projections and reference points</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Specific </a:t>
            </a:r>
            <a:r>
              <a:rPr lang="en-US" i="1" dirty="0"/>
              <a:t>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The </a:t>
            </a:r>
            <a:r>
              <a:rPr lang="en-US" i="1" dirty="0"/>
              <a:t>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15817</TotalTime>
  <Words>2515</Words>
  <Application>Microsoft Office PowerPoint</Application>
  <PresentationFormat>On-screen Show (4:3)</PresentationFormat>
  <Paragraphs>367</Paragraphs>
  <Slides>72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Calibri</vt:lpstr>
      <vt:lpstr>Gill Sans</vt:lpstr>
      <vt:lpstr>Gill Sans MT</vt:lpstr>
      <vt:lpstr>Times New Roman</vt:lpstr>
      <vt:lpstr>Wingdings 2</vt:lpstr>
      <vt:lpstr>Dividend</vt:lpstr>
      <vt:lpstr>Goa pacific cod</vt:lpstr>
      <vt:lpstr>Stock &amp; presentation overview</vt:lpstr>
      <vt:lpstr>Ssc/plan team comments: General</vt:lpstr>
      <vt:lpstr>Ssc/plan team comments: specific</vt:lpstr>
      <vt:lpstr>Ssc/plan team comments: specific</vt:lpstr>
      <vt:lpstr>Ssc/plan team comments: specific</vt:lpstr>
      <vt:lpstr>Ssc/plan team comments: specific</vt:lpstr>
      <vt:lpstr>Ssc/plan team comments: specific</vt:lpstr>
      <vt:lpstr>Ssc/plan team comments: specific</vt:lpstr>
      <vt:lpstr>Changes from 2022 assessment</vt:lpstr>
      <vt:lpstr>Changes from 2022 assessment</vt:lpstr>
      <vt:lpstr>Changes from 2022 assessment</vt:lpstr>
      <vt:lpstr>Assessment evaluation Outline</vt:lpstr>
      <vt:lpstr>Data overview</vt:lpstr>
      <vt:lpstr>Data - Catch</vt:lpstr>
      <vt:lpstr>Data – Catch distribution</vt:lpstr>
      <vt:lpstr>Data – catch comps</vt:lpstr>
      <vt:lpstr>Data – catch comps</vt:lpstr>
      <vt:lpstr>Data – catch comps</vt:lpstr>
      <vt:lpstr>Data – catch comps</vt:lpstr>
      <vt:lpstr>Data – unintentional catch</vt:lpstr>
      <vt:lpstr>Surveys – fitted</vt:lpstr>
      <vt:lpstr>Surveys – Fitted </vt:lpstr>
      <vt:lpstr>Surveys – Env data</vt:lpstr>
      <vt:lpstr>Surveys – Env data</vt:lpstr>
      <vt:lpstr>Surveys – monitored</vt:lpstr>
      <vt:lpstr>Surveys – monitored</vt:lpstr>
      <vt:lpstr>Surveys – monitored</vt:lpstr>
      <vt:lpstr>Growth – weight @ length</vt:lpstr>
      <vt:lpstr>Data – summary</vt:lpstr>
      <vt:lpstr>results</vt:lpstr>
      <vt:lpstr>Results: data fits</vt:lpstr>
      <vt:lpstr>Results: data 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retrospectives</vt:lpstr>
      <vt:lpstr>Results: retrospectives</vt:lpstr>
      <vt:lpstr>PowerPoint Presentation</vt:lpstr>
      <vt:lpstr>Results: parameter estimates</vt:lpstr>
      <vt:lpstr>Results: parameter estimates</vt:lpstr>
      <vt:lpstr>Results: time series</vt:lpstr>
      <vt:lpstr>Results - summary</vt:lpstr>
      <vt:lpstr>Stock status</vt:lpstr>
      <vt:lpstr>Risk table</vt:lpstr>
      <vt:lpstr>Risk table</vt:lpstr>
      <vt:lpstr>Risk table</vt:lpstr>
      <vt:lpstr>recommendations</vt:lpstr>
      <vt:lpstr>apportionment</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143</cp:revision>
  <dcterms:created xsi:type="dcterms:W3CDTF">2020-09-17T00:42:38Z</dcterms:created>
  <dcterms:modified xsi:type="dcterms:W3CDTF">2023-11-09T19:13:15Z</dcterms:modified>
</cp:coreProperties>
</file>